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9" r:id="rId6"/>
    <p:sldId id="257" r:id="rId7"/>
    <p:sldId id="258" r:id="rId8"/>
    <p:sldId id="264" r:id="rId9"/>
    <p:sldId id="263" r:id="rId10"/>
    <p:sldId id="265" r:id="rId11"/>
    <p:sldId id="260" r:id="rId12"/>
    <p:sldId id="261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8D55885-9C86-402D-B6BE-33852999ED7D}">
          <p14:sldIdLst>
            <p14:sldId id="256"/>
            <p14:sldId id="266"/>
            <p14:sldId id="267"/>
            <p14:sldId id="268"/>
            <p14:sldId id="269"/>
            <p14:sldId id="257"/>
            <p14:sldId id="258"/>
            <p14:sldId id="264"/>
            <p14:sldId id="263"/>
            <p14:sldId id="265"/>
            <p14:sldId id="260"/>
            <p14:sldId id="261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80"/>
          </p14:sldIdLst>
        </p14:section>
        <p14:section name="Раздел без заголовка" id="{2351E8BB-5BB9-4B6E-92CA-571DEAF7EBF9}">
          <p14:sldIdLst/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2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1" d="100"/>
          <a:sy n="91" d="100"/>
        </p:scale>
        <p:origin x="-1314" y="-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1E03927-7AF8-4AA9-A055-C80BC0F031F8}" type="datetimeFigureOut">
              <a:rPr lang="ru-RU" smtClean="0"/>
              <a:t>22.02.2025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485C621-0643-4792-8F14-6D3B91DAB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29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927-7AF8-4AA9-A055-C80BC0F031F8}" type="datetimeFigureOut">
              <a:rPr lang="ru-RU" smtClean="0"/>
              <a:t>22.02.2025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C621-0643-4792-8F14-6D3B91DAB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022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927-7AF8-4AA9-A055-C80BC0F031F8}" type="datetimeFigureOut">
              <a:rPr lang="ru-RU" smtClean="0"/>
              <a:t>22.02.2025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C621-0643-4792-8F14-6D3B91DAB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124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927-7AF8-4AA9-A055-C80BC0F031F8}" type="datetimeFigureOut">
              <a:rPr lang="ru-RU" smtClean="0"/>
              <a:t>22.02.2025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C621-0643-4792-8F14-6D3B91DAB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663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927-7AF8-4AA9-A055-C80BC0F031F8}" type="datetimeFigureOut">
              <a:rPr lang="ru-RU" smtClean="0"/>
              <a:t>22.02.2025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C621-0643-4792-8F14-6D3B91DAB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499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927-7AF8-4AA9-A055-C80BC0F031F8}" type="datetimeFigureOut">
              <a:rPr lang="ru-RU" smtClean="0"/>
              <a:t>22.02.2025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C621-0643-4792-8F14-6D3B91DAB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837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927-7AF8-4AA9-A055-C80BC0F031F8}" type="datetimeFigureOut">
              <a:rPr lang="ru-RU" smtClean="0"/>
              <a:t>22.02.2025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C621-0643-4792-8F14-6D3B91DAB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732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91E03927-7AF8-4AA9-A055-C80BC0F031F8}" type="datetimeFigureOut">
              <a:rPr lang="ru-RU" smtClean="0"/>
              <a:t>22.02.2025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C621-0643-4792-8F14-6D3B91DAB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7147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91E03927-7AF8-4AA9-A055-C80BC0F031F8}" type="datetimeFigureOut">
              <a:rPr lang="ru-RU" smtClean="0"/>
              <a:t>22.02.2025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C621-0643-4792-8F14-6D3B91DAB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921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927-7AF8-4AA9-A055-C80BC0F031F8}" type="datetimeFigureOut">
              <a:rPr lang="ru-RU" smtClean="0"/>
              <a:t>22.02.2025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C621-0643-4792-8F14-6D3B91DAB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472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927-7AF8-4AA9-A055-C80BC0F031F8}" type="datetimeFigureOut">
              <a:rPr lang="ru-RU" smtClean="0"/>
              <a:t>22.02.2025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C621-0643-4792-8F14-6D3B91DAB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36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927-7AF8-4AA9-A055-C80BC0F031F8}" type="datetimeFigureOut">
              <a:rPr lang="ru-RU" smtClean="0"/>
              <a:t>22.02.2025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C621-0643-4792-8F14-6D3B91DAB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90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927-7AF8-4AA9-A055-C80BC0F031F8}" type="datetimeFigureOut">
              <a:rPr lang="ru-RU" smtClean="0"/>
              <a:t>22.02.2025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C621-0643-4792-8F14-6D3B91DAB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994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927-7AF8-4AA9-A055-C80BC0F031F8}" type="datetimeFigureOut">
              <a:rPr lang="ru-RU" smtClean="0"/>
              <a:t>22.02.2025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C621-0643-4792-8F14-6D3B91DAB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051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927-7AF8-4AA9-A055-C80BC0F031F8}" type="datetimeFigureOut">
              <a:rPr lang="ru-RU" smtClean="0"/>
              <a:t>22.02.2025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C621-0643-4792-8F14-6D3B91DAB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585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927-7AF8-4AA9-A055-C80BC0F031F8}" type="datetimeFigureOut">
              <a:rPr lang="ru-RU" smtClean="0"/>
              <a:t>22.02.2025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C621-0643-4792-8F14-6D3B91DAB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149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3927-7AF8-4AA9-A055-C80BC0F031F8}" type="datetimeFigureOut">
              <a:rPr lang="ru-RU" smtClean="0"/>
              <a:t>22.02.2025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5C621-0643-4792-8F14-6D3B91DAB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865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1E03927-7AF8-4AA9-A055-C80BC0F031F8}" type="datetimeFigureOut">
              <a:rPr lang="ru-RU" smtClean="0"/>
              <a:t>22.02.2025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485C621-0643-4792-8F14-6D3B91DABB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89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7529" y="153909"/>
            <a:ext cx="10972800" cy="5893806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latin typeface="Century Gothic" panose="020B0502020202090204" pitchFamily="34" charset="0"/>
              </a:rPr>
              <a:t>Деление глаголов на 4 спряжения. Неопределенная форма (инфинитив). Определение основы настоящего времени. Образование повелительного наклонения. </a:t>
            </a:r>
            <a:r>
              <a:rPr lang="ru-RU" sz="4800" dirty="0">
                <a:latin typeface="Century Gothic" panose="020B0502020202090204" pitchFamily="34" charset="0"/>
              </a:rPr>
              <a:t/>
            </a:r>
            <a:br>
              <a:rPr lang="ru-RU" sz="4800" dirty="0">
                <a:latin typeface="Century Gothic" panose="020B0502020202090204" pitchFamily="34" charset="0"/>
              </a:rPr>
            </a:br>
            <a:endParaRPr lang="ru-RU" sz="4800" dirty="0">
              <a:latin typeface="Century Gothic" panose="020B0502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431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8849004"/>
              </p:ext>
            </p:extLst>
          </p:nvPr>
        </p:nvGraphicFramePr>
        <p:xfrm>
          <a:off x="0" y="2408904"/>
          <a:ext cx="12192000" cy="4390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82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377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048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79567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Спряжение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Инфинитив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Единственное число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Множественное число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6399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rgbClr val="002060"/>
                          </a:solidFill>
                        </a:rPr>
                        <a:t>I</a:t>
                      </a:r>
                      <a:endParaRPr lang="ru-RU" sz="4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u="sng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Sign</a:t>
                      </a:r>
                      <a:r>
                        <a:rPr lang="en-US" sz="2800" b="1" u="sng" dirty="0" err="1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ru-RU" sz="2800" b="1" u="sng" dirty="0">
                          <a:solidFill>
                            <a:srgbClr val="FF0000"/>
                          </a:solidFill>
                        </a:rPr>
                        <a:t>+</a:t>
                      </a:r>
                      <a:r>
                        <a:rPr lang="en-US" sz="2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Signa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Signa</a:t>
                      </a:r>
                      <a:r>
                        <a:rPr lang="ru-RU" sz="2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+</a:t>
                      </a:r>
                      <a:r>
                        <a:rPr lang="en-US" sz="28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te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06399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rgbClr val="002060"/>
                          </a:solidFill>
                        </a:rPr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u="sng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Misc</a:t>
                      </a:r>
                      <a:r>
                        <a:rPr lang="en-US" sz="2800" b="1" u="sng" dirty="0" err="1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ru-RU" sz="2800" b="1" u="sng" dirty="0">
                          <a:solidFill>
                            <a:srgbClr val="FF0000"/>
                          </a:solidFill>
                        </a:rPr>
                        <a:t>+</a:t>
                      </a:r>
                      <a:r>
                        <a:rPr lang="en-US" sz="2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Misce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Misce</a:t>
                      </a:r>
                      <a:r>
                        <a:rPr lang="ru-RU" sz="2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+</a:t>
                      </a:r>
                      <a:r>
                        <a:rPr lang="en-US" sz="28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te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6399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rgbClr val="002060"/>
                          </a:solidFill>
                        </a:rPr>
                        <a:t>III</a:t>
                      </a:r>
                      <a:endParaRPr lang="ru-RU" sz="4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u="sng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Inf</a:t>
                      </a:r>
                      <a:r>
                        <a:rPr lang="en-US" sz="2000" b="1" u="sng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dobe Caslon Pro" panose="0205050205050A020403" pitchFamily="18" charset="0"/>
                        </a:rPr>
                        <a:t>Ū</a:t>
                      </a:r>
                      <a:r>
                        <a:rPr lang="en-US" sz="2800" b="1" u="sng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nd</a:t>
                      </a:r>
                      <a:r>
                        <a:rPr lang="ru-RU" sz="2800" b="1" u="sng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+</a:t>
                      </a:r>
                      <a:r>
                        <a:rPr lang="en-US" sz="2800" b="1" u="none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ru-RU" sz="2800" b="1" u="none" dirty="0">
                          <a:solidFill>
                            <a:srgbClr val="FF0000"/>
                          </a:solidFill>
                        </a:rPr>
                        <a:t>+</a:t>
                      </a:r>
                      <a:r>
                        <a:rPr lang="en-US" sz="2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Infunde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Infundi</a:t>
                      </a:r>
                      <a:r>
                        <a:rPr lang="ru-RU" sz="2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+</a:t>
                      </a:r>
                      <a:r>
                        <a:rPr lang="en-US" sz="28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te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6399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rgbClr val="002060"/>
                          </a:solidFill>
                        </a:rPr>
                        <a:t>IV</a:t>
                      </a:r>
                      <a:endParaRPr lang="ru-RU" sz="4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u="sng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Fin</a:t>
                      </a:r>
                      <a:r>
                        <a:rPr lang="en-US" sz="2800" b="1" u="sng" dirty="0" err="1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ru-RU" sz="2800" b="1" u="sng" dirty="0">
                          <a:solidFill>
                            <a:srgbClr val="FF0000"/>
                          </a:solidFill>
                        </a:rPr>
                        <a:t>+</a:t>
                      </a:r>
                      <a:r>
                        <a:rPr lang="en-US" sz="2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Fini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Fini</a:t>
                      </a:r>
                      <a:r>
                        <a:rPr lang="ru-RU" sz="2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+</a:t>
                      </a:r>
                      <a:r>
                        <a:rPr lang="en-US" sz="28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te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0639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u="sng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Повелительное наклонение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521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Словарь</a:t>
            </a:r>
            <a:r>
              <a:rPr lang="en-US" dirty="0"/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t">
              <a:buFont typeface="+mj-lt"/>
              <a:buAutoNum type="arabicPeriod"/>
            </a:pPr>
            <a:r>
              <a:rPr lang="en-US" b="1" u="sng" dirty="0" err="1">
                <a:solidFill>
                  <a:schemeClr val="tx1"/>
                </a:solidFill>
                <a:latin typeface="+mj-lt"/>
              </a:rPr>
              <a:t>Sterilisā</a:t>
            </a:r>
            <a:r>
              <a:rPr lang="en-US" b="1" dirty="0" err="1">
                <a:solidFill>
                  <a:schemeClr val="tx1"/>
                </a:solidFill>
                <a:latin typeface="+mj-lt"/>
              </a:rPr>
              <a:t>re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  - </a:t>
            </a:r>
            <a:r>
              <a:rPr lang="ru-RU" b="1" i="1" dirty="0">
                <a:solidFill>
                  <a:schemeClr val="tx1"/>
                </a:solidFill>
                <a:latin typeface="+mj-lt"/>
              </a:rPr>
              <a:t>стерилизовать</a:t>
            </a:r>
            <a:endParaRPr lang="ru-RU" b="1" dirty="0">
              <a:solidFill>
                <a:schemeClr val="tx1"/>
              </a:solidFill>
              <a:latin typeface="+mj-lt"/>
            </a:endParaRPr>
          </a:p>
          <a:p>
            <a:pPr fontAlgn="t">
              <a:buFont typeface="+mj-lt"/>
              <a:buAutoNum type="arabicPeriod"/>
            </a:pPr>
            <a:r>
              <a:rPr lang="en-US" b="1" u="sng" dirty="0" err="1">
                <a:solidFill>
                  <a:schemeClr val="tx1"/>
                </a:solidFill>
                <a:latin typeface="+mj-lt"/>
              </a:rPr>
              <a:t>Miscē</a:t>
            </a:r>
            <a:r>
              <a:rPr lang="en-US" b="1" dirty="0" err="1">
                <a:solidFill>
                  <a:schemeClr val="tx1"/>
                </a:solidFill>
                <a:latin typeface="+mj-lt"/>
              </a:rPr>
              <a:t>re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 - </a:t>
            </a:r>
            <a:r>
              <a:rPr lang="ru-RU" b="1" i="1" dirty="0">
                <a:solidFill>
                  <a:schemeClr val="tx1"/>
                </a:solidFill>
                <a:latin typeface="+mj-lt"/>
              </a:rPr>
              <a:t>смешать</a:t>
            </a:r>
            <a:endParaRPr lang="ru-RU" b="1" dirty="0">
              <a:solidFill>
                <a:schemeClr val="tx1"/>
              </a:solidFill>
              <a:latin typeface="+mj-lt"/>
            </a:endParaRPr>
          </a:p>
          <a:p>
            <a:pPr fontAlgn="t">
              <a:buFont typeface="+mj-lt"/>
              <a:buAutoNum type="arabicPeriod"/>
            </a:pPr>
            <a:r>
              <a:rPr lang="en-US" b="1" u="sng" dirty="0" err="1">
                <a:solidFill>
                  <a:schemeClr val="tx1"/>
                </a:solidFill>
                <a:latin typeface="+mj-lt"/>
              </a:rPr>
              <a:t>Solv</a:t>
            </a:r>
            <a:r>
              <a:rPr lang="en-US" b="1" dirty="0" err="1">
                <a:solidFill>
                  <a:schemeClr val="tx1"/>
                </a:solidFill>
                <a:latin typeface="+mj-lt"/>
              </a:rPr>
              <a:t>ěre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 - </a:t>
            </a:r>
            <a:r>
              <a:rPr lang="ru-RU" b="1" i="1" dirty="0">
                <a:solidFill>
                  <a:schemeClr val="tx1"/>
                </a:solidFill>
                <a:latin typeface="+mj-lt"/>
              </a:rPr>
              <a:t>растворить</a:t>
            </a:r>
            <a:endParaRPr lang="ru-RU" b="1" dirty="0">
              <a:solidFill>
                <a:schemeClr val="tx1"/>
              </a:solidFill>
              <a:latin typeface="+mj-lt"/>
            </a:endParaRPr>
          </a:p>
          <a:p>
            <a:pPr fontAlgn="t">
              <a:buFont typeface="+mj-lt"/>
              <a:buAutoNum type="arabicPeriod"/>
            </a:pPr>
            <a:r>
              <a:rPr lang="en-US" b="1" u="sng" dirty="0" err="1">
                <a:solidFill>
                  <a:schemeClr val="tx1"/>
                </a:solidFill>
                <a:latin typeface="+mj-lt"/>
              </a:rPr>
              <a:t>Audī</a:t>
            </a:r>
            <a:r>
              <a:rPr lang="en-US" b="1" dirty="0" err="1">
                <a:solidFill>
                  <a:schemeClr val="tx1"/>
                </a:solidFill>
                <a:latin typeface="+mj-lt"/>
              </a:rPr>
              <a:t>re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 – </a:t>
            </a:r>
            <a:r>
              <a:rPr lang="ru-RU" b="1" i="1" dirty="0">
                <a:solidFill>
                  <a:schemeClr val="tx1"/>
                </a:solidFill>
                <a:latin typeface="+mj-lt"/>
              </a:rPr>
              <a:t>слушать</a:t>
            </a:r>
          </a:p>
          <a:p>
            <a:pPr fontAlgn="t">
              <a:buFont typeface="+mj-lt"/>
              <a:buAutoNum type="arabicPeriod"/>
            </a:pPr>
            <a:r>
              <a:rPr lang="en-US" b="1" dirty="0" err="1">
                <a:solidFill>
                  <a:schemeClr val="tx1"/>
                </a:solidFill>
                <a:latin typeface="+mj-lt"/>
              </a:rPr>
              <a:t>Infundere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 - наливать</a:t>
            </a:r>
          </a:p>
          <a:p>
            <a:pPr fontAlgn="t">
              <a:buFont typeface="+mj-lt"/>
              <a:buAutoNum type="arabicPeriod"/>
            </a:pPr>
            <a:r>
              <a:rPr lang="en-US" b="1" u="sng" dirty="0" err="1">
                <a:solidFill>
                  <a:schemeClr val="tx1"/>
                </a:solidFill>
                <a:latin typeface="+mj-lt"/>
              </a:rPr>
              <a:t>Fini</a:t>
            </a:r>
            <a:r>
              <a:rPr lang="en-US" b="1" dirty="0" err="1">
                <a:solidFill>
                  <a:schemeClr val="tx1"/>
                </a:solidFill>
                <a:latin typeface="+mj-lt"/>
              </a:rPr>
              <a:t>re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 - кончать</a:t>
            </a:r>
          </a:p>
          <a:p>
            <a:pPr fontAlgn="t">
              <a:buFont typeface="+mj-lt"/>
              <a:buAutoNum type="arabicPeriod"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Dare - 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давать</a:t>
            </a:r>
            <a:endParaRPr lang="en-US" b="1" dirty="0">
              <a:solidFill>
                <a:schemeClr val="tx1"/>
              </a:solidFill>
              <a:latin typeface="+mj-lt"/>
            </a:endParaRPr>
          </a:p>
          <a:p>
            <a:pPr fontAlgn="t">
              <a:buFont typeface="+mj-lt"/>
              <a:buAutoNum type="arabicPeriod"/>
            </a:pPr>
            <a:r>
              <a:rPr lang="en-US" b="1" dirty="0" err="1">
                <a:solidFill>
                  <a:schemeClr val="tx1"/>
                </a:solidFill>
                <a:latin typeface="+mj-lt"/>
              </a:rPr>
              <a:t>Recipere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 - брать</a:t>
            </a:r>
            <a:endParaRPr lang="en-US" b="1" dirty="0">
              <a:solidFill>
                <a:schemeClr val="tx1"/>
              </a:solidFill>
              <a:latin typeface="+mj-lt"/>
            </a:endParaRPr>
          </a:p>
          <a:p>
            <a:pPr fontAlgn="t">
              <a:buFont typeface="+mj-lt"/>
              <a:buAutoNum type="arabicPeriod"/>
            </a:pPr>
            <a:r>
              <a:rPr lang="en-US" b="1" dirty="0" err="1">
                <a:solidFill>
                  <a:schemeClr val="tx1"/>
                </a:solidFill>
                <a:latin typeface="+mj-lt"/>
              </a:rPr>
              <a:t>Divid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е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re -  </a:t>
            </a:r>
            <a:r>
              <a:rPr lang="ru-RU" b="1" dirty="0">
                <a:solidFill>
                  <a:schemeClr val="tx1"/>
                </a:solidFill>
                <a:latin typeface="+mj-lt"/>
              </a:rPr>
              <a:t>делить</a:t>
            </a:r>
            <a:endParaRPr lang="en-US" b="1" dirty="0">
              <a:solidFill>
                <a:schemeClr val="tx1"/>
              </a:solidFill>
              <a:latin typeface="+mj-lt"/>
            </a:endParaRPr>
          </a:p>
          <a:p>
            <a:pPr fontAlgn="t">
              <a:buFont typeface="+mj-lt"/>
              <a:buAutoNum type="arabicPeriod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136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err="1">
                <a:solidFill>
                  <a:srgbClr val="FFFF00"/>
                </a:solidFill>
              </a:rPr>
              <a:t>Alea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jacta</a:t>
            </a:r>
            <a:r>
              <a:rPr lang="en-US" b="1" dirty="0">
                <a:solidFill>
                  <a:srgbClr val="FFFF00"/>
                </a:solidFill>
              </a:rPr>
              <a:t> est.</a:t>
            </a:r>
            <a:br>
              <a:rPr lang="en-US" b="1" dirty="0">
                <a:solidFill>
                  <a:srgbClr val="FFFF00"/>
                </a:solidFill>
              </a:rPr>
            </a:br>
            <a:r>
              <a:rPr lang="en-US" b="1" dirty="0">
                <a:solidFill>
                  <a:srgbClr val="FFFF00"/>
                </a:solidFill>
              </a:rPr>
              <a:t>[</a:t>
            </a:r>
            <a:r>
              <a:rPr lang="ru-RU" b="1" dirty="0" err="1">
                <a:solidFill>
                  <a:srgbClr val="FFFF00"/>
                </a:solidFill>
              </a:rPr>
              <a:t>А́леа</a:t>
            </a:r>
            <a:r>
              <a:rPr lang="ru-RU" b="1" dirty="0">
                <a:solidFill>
                  <a:srgbClr val="FFFF00"/>
                </a:solidFill>
              </a:rPr>
              <a:t> </a:t>
            </a:r>
            <a:r>
              <a:rPr lang="ru-RU" b="1" dirty="0" err="1">
                <a:solidFill>
                  <a:srgbClr val="FFFF00"/>
                </a:solidFill>
              </a:rPr>
              <a:t>я́кта</a:t>
            </a:r>
            <a:r>
              <a:rPr lang="ru-RU" b="1" dirty="0">
                <a:solidFill>
                  <a:srgbClr val="FFFF00"/>
                </a:solidFill>
              </a:rPr>
              <a:t> эст].</a:t>
            </a:r>
            <a:br>
              <a:rPr lang="ru-RU" b="1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</a:rPr>
              <a:t>Жребий брошен.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84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9446CF7-9CEA-4AA9-848D-F5993D08FC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171" y="880533"/>
            <a:ext cx="8825658" cy="2677648"/>
          </a:xfrm>
        </p:spPr>
        <p:txBody>
          <a:bodyPr/>
          <a:lstStyle/>
          <a:p>
            <a:pPr algn="ctr"/>
            <a:r>
              <a:rPr lang="ru-RU" b="1" i="1" dirty="0"/>
              <a:t>Сослагательное наклонение</a:t>
            </a:r>
            <a:endParaRPr lang="ru-RU" i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469F1B21-01BB-4FC3-86AC-BDA99B7379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8855" y="3729630"/>
            <a:ext cx="8825658" cy="861420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 err="1">
                <a:solidFill>
                  <a:srgbClr val="FFFF00"/>
                </a:solidFill>
                <a:latin typeface="Algerian" panose="04020705040A02060702" pitchFamily="82" charset="0"/>
              </a:rPr>
              <a:t>conjunctivus</a:t>
            </a:r>
            <a:endParaRPr lang="ru-RU" sz="7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72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4500EBA-4748-40D5-AFCD-B8846FB91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Сослагательное наклонение</a:t>
            </a:r>
            <a:br>
              <a:rPr lang="ru-RU" b="1" dirty="0"/>
            </a:br>
            <a:r>
              <a:rPr lang="en-US" dirty="0" err="1"/>
              <a:t>conjunctivus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72114AB-3123-4F64-AACF-AF8F9F1C3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56" y="2447635"/>
            <a:ext cx="12044218" cy="427643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b="1" i="1" u="sng" dirty="0">
                <a:solidFill>
                  <a:schemeClr val="accent6">
                    <a:lumMod val="50000"/>
                  </a:schemeClr>
                </a:solidFill>
              </a:rPr>
              <a:t>Значение. 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В рецептуре используется только одно из многих значений латинского сослагательного наклонения – приказание, побуждение к действию. На русский язык формы конъюнктива с таким значением переводятся глаголом в сочетании со словом 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highlight>
                  <a:srgbClr val="FFFF00"/>
                </a:highlight>
              </a:rPr>
              <a:t>пусть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или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неопределенной формой глагола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, например: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пусть будет смешано или смешать.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413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1C1183B-C9CE-4558-88C6-2683520DB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Сослагательное наклонение</a:t>
            </a:r>
            <a:br>
              <a:rPr lang="ru-RU" b="1" dirty="0"/>
            </a:br>
            <a:r>
              <a:rPr lang="en-US" dirty="0" err="1"/>
              <a:t>conjunctivus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B6122DA-CCF3-4C27-AB55-CA7BBCFD7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816" y="2603499"/>
            <a:ext cx="11811786" cy="4183799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b="1" i="1" dirty="0">
                <a:solidFill>
                  <a:schemeClr val="accent6">
                    <a:lumMod val="75000"/>
                  </a:schemeClr>
                </a:solidFill>
              </a:rPr>
              <a:t>Образование. 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Конъюнктив образуется путем изменения основы: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</a:rPr>
              <a:t>в I спряжении </a:t>
            </a:r>
            <a:r>
              <a:rPr lang="ru-RU" sz="3600" b="1" dirty="0">
                <a:solidFill>
                  <a:srgbClr val="FF0000"/>
                </a:solidFill>
              </a:rPr>
              <a:t>-а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</a:rPr>
              <a:t> заменяется на </a:t>
            </a:r>
            <a:r>
              <a:rPr lang="ru-RU" sz="3600" b="1" dirty="0">
                <a:solidFill>
                  <a:srgbClr val="002060"/>
                </a:solidFill>
              </a:rPr>
              <a:t>-е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</a:rPr>
              <a:t>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</a:rPr>
              <a:t> во II, III и IV – к основе добавляется -а.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400" b="1" u="sng" dirty="0">
                <a:solidFill>
                  <a:schemeClr val="accent6">
                    <a:lumMod val="75000"/>
                  </a:schemeClr>
                </a:solidFill>
              </a:rPr>
              <a:t>К измененной основе присоединяются личные окончания глаголов.</a:t>
            </a:r>
          </a:p>
        </p:txBody>
      </p:sp>
    </p:spTree>
    <p:extLst>
      <p:ext uri="{BB962C8B-B14F-4D97-AF65-F5344CB8AC3E}">
        <p14:creationId xmlns:p14="http://schemas.microsoft.com/office/powerpoint/2010/main" val="366117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20661B3-EAEA-4271-9F92-C4C4ED60E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600075"/>
            <a:ext cx="9970246" cy="1343025"/>
          </a:xfrm>
        </p:spPr>
        <p:txBody>
          <a:bodyPr/>
          <a:lstStyle/>
          <a:p>
            <a:pPr algn="ctr"/>
            <a:r>
              <a:rPr lang="ru-RU" sz="1800" b="1" dirty="0"/>
              <a:t>Сослагательное наклонение</a:t>
            </a:r>
            <a:br>
              <a:rPr lang="ru-RU" sz="1800" b="1" dirty="0"/>
            </a:br>
            <a:r>
              <a:rPr lang="en-US" sz="1800" dirty="0" err="1"/>
              <a:t>conjunctivus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4800" b="1" dirty="0"/>
              <a:t>Образование основы 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BF335ECE-60CE-40FE-8158-2DB3D7719B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0269" y="2843476"/>
            <a:ext cx="9071461" cy="3040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84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5B4CD6-8B62-45AB-AF03-A5B26BF56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Сослагательное наклонение</a:t>
            </a:r>
            <a:br>
              <a:rPr lang="ru-RU" b="1" dirty="0"/>
            </a:br>
            <a:r>
              <a:rPr lang="en-US" dirty="0" err="1"/>
              <a:t>conjunctivus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A5B7C23-1C73-4DCD-B5A5-AA81E0F6D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09" y="2549237"/>
            <a:ext cx="11767127" cy="42394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Латинские глаголы, как и русские, имеют 3 лица; в медицинской терминологии используется только 3-е лицо. Личные окончания глаголов в 3-м лице приведены в таблице.</a:t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EDCC4256-20EC-4BE9-B5DF-4CFEDFF88F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395" y="3897312"/>
            <a:ext cx="10483243" cy="1987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33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E732CCB-C5D3-4538-9E3D-AE4160C4B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00" y="563418"/>
            <a:ext cx="9171709" cy="1459346"/>
          </a:xfrm>
        </p:spPr>
        <p:txBody>
          <a:bodyPr/>
          <a:lstStyle/>
          <a:p>
            <a:pPr algn="ctr"/>
            <a:r>
              <a:rPr lang="ru-RU" b="1" dirty="0"/>
              <a:t>Сослагательное наклонение</a:t>
            </a:r>
            <a:br>
              <a:rPr lang="ru-RU" b="1" dirty="0"/>
            </a:br>
            <a:r>
              <a:rPr lang="en-US" dirty="0" err="1"/>
              <a:t>conjunctivus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16B27BED-8C7D-454F-AE44-D0EEB6FEFC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7346" y="1842663"/>
            <a:ext cx="5492937" cy="475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63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9D7A172-C00A-42D9-910A-9608CF8ED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Глагол </a:t>
            </a:r>
            <a:r>
              <a:rPr lang="ru-RU" b="1" dirty="0" err="1"/>
              <a:t>fio</a:t>
            </a:r>
            <a:r>
              <a:rPr lang="ru-RU" b="1" dirty="0"/>
              <a:t>, </a:t>
            </a:r>
            <a:r>
              <a:rPr lang="ru-RU" b="1" dirty="0" err="1"/>
              <a:t>fieri</a:t>
            </a:r>
            <a:r>
              <a:rPr lang="ru-RU" b="1" dirty="0"/>
              <a:t> в рецептурных формулировках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AEBDB82-4A9F-42B4-8EE7-F1D05CB4C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2603499"/>
            <a:ext cx="11905671" cy="412980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Если в рецепте прописано несколько ингредиентов, которым должна быть придана какая-то определенная лекарственная форма, врач обращается к фармацевту со стандартной формулировкой: «Смешай, чтобы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получилась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 (мазь, эмульсия и т. д.)». В каждой такой формулировке используется в форме конъюнктива глагол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fio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fieri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– «получаться», «образовываться».</a:t>
            </a:r>
          </a:p>
        </p:txBody>
      </p:sp>
    </p:spTree>
    <p:extLst>
      <p:ext uri="{BB962C8B-B14F-4D97-AF65-F5344CB8AC3E}">
        <p14:creationId xmlns:p14="http://schemas.microsoft.com/office/powerpoint/2010/main" val="199241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6581" y="511277"/>
            <a:ext cx="10903973" cy="1307691"/>
          </a:xfrm>
        </p:spPr>
        <p:txBody>
          <a:bodyPr/>
          <a:lstStyle/>
          <a:p>
            <a:pPr algn="ctr"/>
            <a:r>
              <a:rPr lang="en-US" b="1" dirty="0"/>
              <a:t>Verbum (</a:t>
            </a:r>
            <a:r>
              <a:rPr lang="ru-RU" b="1" dirty="0"/>
              <a:t>Глагол)</a:t>
            </a:r>
            <a:br>
              <a:rPr lang="ru-RU" b="1" dirty="0"/>
            </a:br>
            <a:r>
              <a:rPr lang="ru-RU" sz="2400" dirty="0"/>
              <a:t>Латинский глагол имеет следующие грамматические категории: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5472" y="2300749"/>
            <a:ext cx="11680722" cy="4454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</a:t>
            </a:r>
            <a:r>
              <a:rPr lang="ru-RU" sz="2400" b="1" dirty="0"/>
              <a:t>. </a:t>
            </a:r>
            <a:r>
              <a:rPr lang="ru-RU" sz="2400" b="1" dirty="0">
                <a:solidFill>
                  <a:srgbClr val="7030A0"/>
                </a:solidFill>
              </a:rPr>
              <a:t>Шесть времен (</a:t>
            </a:r>
            <a:r>
              <a:rPr lang="ru-RU" sz="2400" b="1" i="1" dirty="0" err="1">
                <a:solidFill>
                  <a:srgbClr val="7030A0"/>
                </a:solidFill>
              </a:rPr>
              <a:t>tempŏra</a:t>
            </a:r>
            <a:r>
              <a:rPr lang="ru-RU" sz="2400" b="1" dirty="0">
                <a:solidFill>
                  <a:srgbClr val="7030A0"/>
                </a:solidFill>
              </a:rPr>
              <a:t>): </a:t>
            </a:r>
          </a:p>
          <a:p>
            <a:r>
              <a:rPr lang="ru-RU" sz="2400" b="1" i="1" dirty="0" err="1">
                <a:solidFill>
                  <a:srgbClr val="7030A0"/>
                </a:solidFill>
              </a:rPr>
              <a:t>praesens</a:t>
            </a:r>
            <a:r>
              <a:rPr lang="ru-RU" sz="2400" b="1" dirty="0">
                <a:solidFill>
                  <a:srgbClr val="7030A0"/>
                </a:solidFill>
              </a:rPr>
              <a:t>  - настоящее время;</a:t>
            </a:r>
          </a:p>
          <a:p>
            <a:r>
              <a:rPr lang="ru-RU" sz="2400" b="1" i="1" dirty="0" err="1">
                <a:solidFill>
                  <a:srgbClr val="7030A0"/>
                </a:solidFill>
              </a:rPr>
              <a:t>imperfectum</a:t>
            </a:r>
            <a:r>
              <a:rPr lang="ru-RU" sz="2400" b="1" dirty="0">
                <a:solidFill>
                  <a:srgbClr val="7030A0"/>
                </a:solidFill>
              </a:rPr>
              <a:t> - прошедшее время несовершенного вида;</a:t>
            </a:r>
          </a:p>
          <a:p>
            <a:r>
              <a:rPr lang="ru-RU" sz="2400" b="1" i="1" dirty="0" err="1">
                <a:solidFill>
                  <a:srgbClr val="7030A0"/>
                </a:solidFill>
              </a:rPr>
              <a:t>perfectum</a:t>
            </a:r>
            <a:r>
              <a:rPr lang="ru-RU" sz="2400" b="1" dirty="0">
                <a:solidFill>
                  <a:srgbClr val="7030A0"/>
                </a:solidFill>
              </a:rPr>
              <a:t> - прошедшее время совершенного вида;</a:t>
            </a:r>
          </a:p>
          <a:p>
            <a:r>
              <a:rPr lang="ru-RU" sz="2400" b="1" i="1" dirty="0" err="1">
                <a:solidFill>
                  <a:srgbClr val="7030A0"/>
                </a:solidFill>
              </a:rPr>
              <a:t>plusquamperfectum</a:t>
            </a:r>
            <a:r>
              <a:rPr lang="ru-RU" sz="2400" b="1" dirty="0">
                <a:solidFill>
                  <a:srgbClr val="7030A0"/>
                </a:solidFill>
              </a:rPr>
              <a:t> - давно прошедшее, предпрошедшее;</a:t>
            </a:r>
          </a:p>
          <a:p>
            <a:r>
              <a:rPr lang="ru-RU" sz="2400" b="1" i="1" dirty="0" err="1">
                <a:solidFill>
                  <a:srgbClr val="7030A0"/>
                </a:solidFill>
              </a:rPr>
              <a:t>futurūm</a:t>
            </a:r>
            <a:r>
              <a:rPr lang="ru-RU" sz="2400" b="1" i="1" dirty="0">
                <a:solidFill>
                  <a:srgbClr val="7030A0"/>
                </a:solidFill>
              </a:rPr>
              <a:t> I</a:t>
            </a:r>
            <a:r>
              <a:rPr lang="ru-RU" sz="2400" b="1" dirty="0">
                <a:solidFill>
                  <a:srgbClr val="7030A0"/>
                </a:solidFill>
              </a:rPr>
              <a:t> - будущее первое, которое обозначает будущее действие и совершенного, и несовершенного вида;</a:t>
            </a:r>
          </a:p>
          <a:p>
            <a:r>
              <a:rPr lang="ru-RU" sz="2400" b="1" i="1" dirty="0" err="1">
                <a:solidFill>
                  <a:srgbClr val="7030A0"/>
                </a:solidFill>
              </a:rPr>
              <a:t>futurūm</a:t>
            </a:r>
            <a:r>
              <a:rPr lang="ru-RU" sz="2400" b="1" i="1" dirty="0">
                <a:solidFill>
                  <a:srgbClr val="7030A0"/>
                </a:solidFill>
              </a:rPr>
              <a:t> II</a:t>
            </a:r>
            <a:r>
              <a:rPr lang="ru-RU" sz="2400" b="1" dirty="0">
                <a:solidFill>
                  <a:srgbClr val="7030A0"/>
                </a:solidFill>
              </a:rPr>
              <a:t> - предбудущее, которое в будущем произойдет раньше другого будущего действия.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87402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4C64A1-D46C-4398-AA0F-810F53F26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Глагол </a:t>
            </a:r>
            <a:r>
              <a:rPr lang="ru-RU" b="1" dirty="0" err="1"/>
              <a:t>fio</a:t>
            </a:r>
            <a:r>
              <a:rPr lang="ru-RU" b="1" dirty="0"/>
              <a:t>, </a:t>
            </a:r>
            <a:r>
              <a:rPr lang="ru-RU" b="1" dirty="0" err="1"/>
              <a:t>fieri</a:t>
            </a:r>
            <a:r>
              <a:rPr lang="ru-RU" b="1" dirty="0"/>
              <a:t> в рецептурных формулировках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916DC6F-1046-46F6-851E-15B5C84BE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346036"/>
            <a:ext cx="11785600" cy="441498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Глагол неправильный: он имеет только пассивное значение, а окончания – только действительного залога.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Конъюнктив образуется путем добавления к основе </a:t>
            </a:r>
            <a:r>
              <a:rPr lang="ru-RU" sz="3500" b="1" dirty="0" err="1">
                <a:solidFill>
                  <a:schemeClr val="accent5">
                    <a:lumMod val="50000"/>
                  </a:schemeClr>
                </a:solidFill>
              </a:rPr>
              <a:t>fi</a:t>
            </a:r>
            <a:r>
              <a:rPr lang="ru-RU" sz="3500" b="1" dirty="0">
                <a:solidFill>
                  <a:schemeClr val="accent5">
                    <a:lumMod val="50000"/>
                  </a:schemeClr>
                </a:solidFill>
              </a:rPr>
              <a:t>–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суффикса </a:t>
            </a:r>
            <a:r>
              <a:rPr lang="ru-RU" sz="4200" b="1" dirty="0">
                <a:solidFill>
                  <a:schemeClr val="accent5">
                    <a:lumMod val="50000"/>
                  </a:schemeClr>
                </a:solidFill>
              </a:rPr>
              <a:t>-а-: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3-е лицо ед. ч. –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</a:rPr>
              <a:t>fiat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3-е лицо мн. ч. –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</a:rPr>
              <a:t>fiant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Эти формы употребляются в придаточных предложениях цели с союзом </a:t>
            </a:r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</a:rPr>
              <a:t>ut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 (чтобы),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начинающихся с глагола </a:t>
            </a:r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</a:rPr>
              <a:t>misce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Обычно союз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ut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опускается, но подразумевается.</a:t>
            </a:r>
          </a:p>
        </p:txBody>
      </p:sp>
    </p:spTree>
    <p:extLst>
      <p:ext uri="{BB962C8B-B14F-4D97-AF65-F5344CB8AC3E}">
        <p14:creationId xmlns:p14="http://schemas.microsoft.com/office/powerpoint/2010/main" val="262531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178C896-B142-414E-AFF9-D53933B79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Глагол </a:t>
            </a:r>
            <a:r>
              <a:rPr lang="ru-RU" b="1" dirty="0" err="1"/>
              <a:t>fio</a:t>
            </a:r>
            <a:r>
              <a:rPr lang="ru-RU" b="1" dirty="0"/>
              <a:t>, </a:t>
            </a:r>
            <a:r>
              <a:rPr lang="ru-RU" b="1" dirty="0" err="1"/>
              <a:t>fieri</a:t>
            </a:r>
            <a:r>
              <a:rPr lang="ru-RU" b="1" dirty="0"/>
              <a:t> в рецептурных формулировках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2BC8E41-4FDC-4A70-BF5F-8F7BE5BAF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Модель рецептурной формулировки с глаголом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fio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fieri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– «получаться», «образовываться»: 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b="1" u="sng" dirty="0" err="1">
                <a:solidFill>
                  <a:schemeClr val="accent5">
                    <a:lumMod val="50000"/>
                  </a:schemeClr>
                </a:solidFill>
              </a:rPr>
              <a:t>misce</a:t>
            </a:r>
            <a:r>
              <a:rPr lang="ru-RU" b="1" u="sng" dirty="0">
                <a:solidFill>
                  <a:schemeClr val="accent5">
                    <a:lumMod val="50000"/>
                  </a:schemeClr>
                </a:solidFill>
              </a:rPr>
              <a:t> (</a:t>
            </a:r>
            <a:r>
              <a:rPr lang="ru-RU" b="1" u="sng" dirty="0" err="1">
                <a:solidFill>
                  <a:schemeClr val="accent5">
                    <a:lumMod val="50000"/>
                  </a:schemeClr>
                </a:solidFill>
              </a:rPr>
              <a:t>ut</a:t>
            </a:r>
            <a:r>
              <a:rPr lang="ru-RU" b="1" u="sng" dirty="0">
                <a:solidFill>
                  <a:schemeClr val="accent5">
                    <a:lumMod val="50000"/>
                  </a:schemeClr>
                </a:solidFill>
              </a:rPr>
              <a:t>) </a:t>
            </a:r>
            <a:r>
              <a:rPr lang="ru-RU" b="1" u="sng" dirty="0" err="1">
                <a:solidFill>
                  <a:schemeClr val="accent5">
                    <a:lumMod val="50000"/>
                  </a:schemeClr>
                </a:solidFill>
              </a:rPr>
              <a:t>fiat</a:t>
            </a:r>
            <a:r>
              <a:rPr lang="ru-RU" b="1" u="sng" dirty="0">
                <a:solidFill>
                  <a:schemeClr val="accent5">
                    <a:lumMod val="50000"/>
                  </a:schemeClr>
                </a:solidFill>
              </a:rPr>
              <a:t> + название лекарственной формы в </a:t>
            </a:r>
            <a:r>
              <a:rPr lang="ru-RU" b="1" u="sng" dirty="0" err="1">
                <a:solidFill>
                  <a:schemeClr val="accent5">
                    <a:lumMod val="50000"/>
                  </a:schemeClr>
                </a:solidFill>
              </a:rPr>
              <a:t>Nom</a:t>
            </a:r>
            <a:r>
              <a:rPr lang="ru-RU" b="1" u="sng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b="1" u="sng" dirty="0">
                <a:solidFill>
                  <a:schemeClr val="accent5">
                    <a:lumMod val="50000"/>
                  </a:schemeClr>
                </a:solidFill>
              </a:rPr>
              <a:t>S</a:t>
            </a:r>
            <a:r>
              <a:rPr lang="ru-RU" b="1" u="sng" dirty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en-US" b="1" u="sng" dirty="0">
                <a:solidFill>
                  <a:schemeClr val="accent5">
                    <a:lumMod val="50000"/>
                  </a:schemeClr>
                </a:solidFill>
              </a:rPr>
              <a:t>ng.</a:t>
            </a:r>
            <a:endParaRPr lang="ru-RU" b="1" u="sng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400" b="1" dirty="0" err="1">
                <a:solidFill>
                  <a:srgbClr val="0070C0"/>
                </a:solidFill>
                <a:latin typeface="Algerian" panose="04020705040A02060702" pitchFamily="82" charset="0"/>
              </a:rPr>
              <a:t>Misce</a:t>
            </a:r>
            <a:r>
              <a:rPr lang="en-US" sz="2400" b="1" dirty="0">
                <a:solidFill>
                  <a:srgbClr val="0070C0"/>
                </a:solidFill>
                <a:latin typeface="Algerian" panose="04020705040A02060702" pitchFamily="82" charset="0"/>
              </a:rPr>
              <a:t>, fiat </a:t>
            </a:r>
            <a:r>
              <a:rPr lang="en-US" sz="2400" b="1" dirty="0" err="1">
                <a:solidFill>
                  <a:srgbClr val="0070C0"/>
                </a:solidFill>
                <a:latin typeface="Algerian" panose="04020705040A02060702" pitchFamily="82" charset="0"/>
              </a:rPr>
              <a:t>pulvis</a:t>
            </a:r>
            <a:r>
              <a:rPr lang="en-US" sz="2400" b="1" dirty="0">
                <a:solidFill>
                  <a:srgbClr val="0070C0"/>
                </a:solidFill>
              </a:rPr>
              <a:t>. – </a:t>
            </a:r>
            <a:r>
              <a:rPr lang="ru-RU" sz="2400" b="1" dirty="0">
                <a:solidFill>
                  <a:srgbClr val="0070C0"/>
                </a:solidFill>
              </a:rPr>
              <a:t>Смешай, пусть получится порошок.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400" b="1" dirty="0" err="1">
                <a:solidFill>
                  <a:srgbClr val="0070C0"/>
                </a:solidFill>
                <a:latin typeface="Algerian" panose="04020705040A02060702" pitchFamily="82" charset="0"/>
              </a:rPr>
              <a:t>Misce</a:t>
            </a:r>
            <a:r>
              <a:rPr lang="en-US" sz="2400" b="1" dirty="0">
                <a:solidFill>
                  <a:srgbClr val="0070C0"/>
                </a:solidFill>
                <a:latin typeface="Algerian" panose="04020705040A02060702" pitchFamily="82" charset="0"/>
              </a:rPr>
              <a:t>, fiat </a:t>
            </a:r>
            <a:r>
              <a:rPr lang="en-US" sz="2400" b="1" dirty="0" err="1">
                <a:solidFill>
                  <a:srgbClr val="0070C0"/>
                </a:solidFill>
                <a:latin typeface="Algerian" panose="04020705040A02060702" pitchFamily="82" charset="0"/>
              </a:rPr>
              <a:t>unguentum</a:t>
            </a:r>
            <a:r>
              <a:rPr lang="en-US" sz="2400" b="1" dirty="0">
                <a:solidFill>
                  <a:srgbClr val="0070C0"/>
                </a:solidFill>
              </a:rPr>
              <a:t>. – </a:t>
            </a:r>
            <a:r>
              <a:rPr lang="ru-RU" sz="2400" b="1" dirty="0">
                <a:solidFill>
                  <a:srgbClr val="0070C0"/>
                </a:solidFill>
              </a:rPr>
              <a:t>Смешай, пусть получится мазь.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599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68693211-98AD-4123-B3DE-86CD11954D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FF00"/>
                </a:solidFill>
                <a:latin typeface="Algerian" panose="04020705040A02060702" pitchFamily="82" charset="0"/>
              </a:rPr>
              <a:t>Non est via in medicina sine lingua Latina</a:t>
            </a:r>
            <a:r>
              <a:rPr lang="it-IT" dirty="0"/>
              <a:t/>
            </a:r>
            <a:br>
              <a:rPr lang="it-IT" dirty="0"/>
            </a:br>
            <a:endParaRPr lang="ru-RU" dirty="0"/>
          </a:p>
        </p:txBody>
      </p:sp>
      <p:sp>
        <p:nvSpPr>
          <p:cNvPr id="5" name="Подзаголовок 4">
            <a:extLst>
              <a:ext uri="{FF2B5EF4-FFF2-40B4-BE49-F238E27FC236}">
                <a16:creationId xmlns="" xmlns:a16="http://schemas.microsoft.com/office/drawing/2014/main" id="{A637EEAB-4BD8-4E21-9676-6EAA21C0F9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FF00"/>
                </a:solidFill>
              </a:rPr>
              <a:t>Нет пути в медицине без латинского языка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131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Verbum (</a:t>
            </a:r>
            <a:r>
              <a:rPr lang="ru-RU" b="1" dirty="0"/>
              <a:t>Глагол)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652" y="2271253"/>
            <a:ext cx="11936361" cy="4473676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2. Три наклонения (</a:t>
            </a:r>
            <a:r>
              <a:rPr lang="ru-RU" sz="3200" b="1" i="1" dirty="0" err="1">
                <a:solidFill>
                  <a:schemeClr val="accent6">
                    <a:lumMod val="75000"/>
                  </a:schemeClr>
                </a:solidFill>
              </a:rPr>
              <a:t>modi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):</a:t>
            </a:r>
          </a:p>
          <a:p>
            <a:pPr>
              <a:lnSpc>
                <a:spcPct val="150000"/>
              </a:lnSpc>
            </a:pPr>
            <a:r>
              <a:rPr lang="ru-RU" sz="3200" b="1" i="1" dirty="0" err="1">
                <a:solidFill>
                  <a:schemeClr val="accent6">
                    <a:lumMod val="75000"/>
                  </a:schemeClr>
                </a:solidFill>
              </a:rPr>
              <a:t>indicatīvus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 - изъявительное;</a:t>
            </a:r>
          </a:p>
          <a:p>
            <a:pPr>
              <a:lnSpc>
                <a:spcPct val="150000"/>
              </a:lnSpc>
            </a:pPr>
            <a:r>
              <a:rPr lang="ru-RU" sz="3200" b="1" i="1" dirty="0" err="1">
                <a:solidFill>
                  <a:schemeClr val="accent6">
                    <a:lumMod val="75000"/>
                  </a:schemeClr>
                </a:solidFill>
              </a:rPr>
              <a:t>conjunctīvus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 - условное или сослагательное;</a:t>
            </a:r>
          </a:p>
          <a:p>
            <a:pPr>
              <a:lnSpc>
                <a:spcPct val="150000"/>
              </a:lnSpc>
            </a:pPr>
            <a:r>
              <a:rPr lang="ru-RU" sz="3200" b="1" i="1" dirty="0" err="1">
                <a:solidFill>
                  <a:schemeClr val="accent6">
                    <a:lumMod val="75000"/>
                  </a:schemeClr>
                </a:solidFill>
              </a:rPr>
              <a:t>imperatīvus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 - повелительное.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8707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462116" y="570271"/>
            <a:ext cx="11090787" cy="5683045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ru-RU" sz="4600" b="1" dirty="0">
                <a:solidFill>
                  <a:schemeClr val="accent6">
                    <a:lumMod val="50000"/>
                  </a:schemeClr>
                </a:solidFill>
              </a:rPr>
              <a:t>3. Два залога (</a:t>
            </a:r>
            <a:r>
              <a:rPr lang="en-US" sz="4600" b="1" i="1" dirty="0" err="1">
                <a:solidFill>
                  <a:schemeClr val="accent6">
                    <a:lumMod val="50000"/>
                  </a:schemeClr>
                </a:solidFill>
              </a:rPr>
              <a:t>genĕra</a:t>
            </a:r>
            <a:r>
              <a:rPr lang="en-US" sz="4600" b="1" dirty="0">
                <a:solidFill>
                  <a:schemeClr val="accent6">
                    <a:lumMod val="50000"/>
                  </a:schemeClr>
                </a:solidFill>
              </a:rPr>
              <a:t>):</a:t>
            </a:r>
          </a:p>
          <a:p>
            <a:pPr algn="ctr">
              <a:lnSpc>
                <a:spcPct val="200000"/>
              </a:lnSpc>
            </a:pPr>
            <a:r>
              <a:rPr lang="en-US" sz="5500" b="1" i="1" dirty="0" err="1">
                <a:solidFill>
                  <a:schemeClr val="accent6">
                    <a:lumMod val="50000"/>
                  </a:schemeClr>
                </a:solidFill>
              </a:rPr>
              <a:t>actīvum</a:t>
            </a:r>
            <a:r>
              <a:rPr lang="en-US" sz="5500" b="1" dirty="0">
                <a:solidFill>
                  <a:schemeClr val="accent6">
                    <a:lumMod val="50000"/>
                  </a:schemeClr>
                </a:solidFill>
              </a:rPr>
              <a:t> - </a:t>
            </a:r>
            <a:r>
              <a:rPr lang="ru-RU" sz="5500" b="1" dirty="0">
                <a:solidFill>
                  <a:schemeClr val="accent6">
                    <a:lumMod val="50000"/>
                  </a:schemeClr>
                </a:solidFill>
              </a:rPr>
              <a:t>действительный; </a:t>
            </a:r>
          </a:p>
          <a:p>
            <a:pPr algn="ctr">
              <a:lnSpc>
                <a:spcPct val="200000"/>
              </a:lnSpc>
            </a:pPr>
            <a:r>
              <a:rPr lang="en-US" sz="5500" b="1" i="1" dirty="0" err="1">
                <a:solidFill>
                  <a:schemeClr val="accent6">
                    <a:lumMod val="50000"/>
                  </a:schemeClr>
                </a:solidFill>
              </a:rPr>
              <a:t>passīvum</a:t>
            </a:r>
            <a:r>
              <a:rPr lang="en-US" sz="5500" b="1" dirty="0">
                <a:solidFill>
                  <a:schemeClr val="accent6">
                    <a:lumMod val="50000"/>
                  </a:schemeClr>
                </a:solidFill>
              </a:rPr>
              <a:t> - </a:t>
            </a:r>
            <a:r>
              <a:rPr lang="ru-RU" sz="5500" b="1" dirty="0">
                <a:solidFill>
                  <a:schemeClr val="accent6">
                    <a:lumMod val="50000"/>
                  </a:schemeClr>
                </a:solidFill>
              </a:rPr>
              <a:t>страдательный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ru-RU" sz="7400" b="1" dirty="0">
                <a:solidFill>
                  <a:schemeClr val="accent6">
                    <a:lumMod val="50000"/>
                  </a:schemeClr>
                </a:solidFill>
              </a:rPr>
              <a:t>Действительный залог выражает действие, которое исходит от подлежащего</a:t>
            </a: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algn="ctr">
              <a:lnSpc>
                <a:spcPct val="200000"/>
              </a:lnSpc>
            </a:pPr>
            <a:r>
              <a:rPr lang="en-US" sz="5500" b="1" i="1" dirty="0" err="1">
                <a:solidFill>
                  <a:schemeClr val="accent6">
                    <a:lumMod val="50000"/>
                  </a:schemeClr>
                </a:solidFill>
              </a:rPr>
              <a:t>Puer</a:t>
            </a:r>
            <a:r>
              <a:rPr lang="en-US" sz="55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5500" b="1" i="1" dirty="0" err="1">
                <a:solidFill>
                  <a:schemeClr val="accent6">
                    <a:lumMod val="50000"/>
                  </a:schemeClr>
                </a:solidFill>
              </a:rPr>
              <a:t>librum</a:t>
            </a:r>
            <a:r>
              <a:rPr lang="en-US" sz="55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5500" b="1" i="1" dirty="0">
                <a:solidFill>
                  <a:schemeClr val="accent6">
                    <a:lumMod val="50000"/>
                  </a:schemeClr>
                </a:solidFill>
              </a:rPr>
              <a:t>legit</a:t>
            </a:r>
            <a:r>
              <a:rPr lang="en-US" sz="5500" b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sz="5500" b="1" i="1" dirty="0">
                <a:solidFill>
                  <a:schemeClr val="accent6">
                    <a:lumMod val="50000"/>
                  </a:schemeClr>
                </a:solidFill>
              </a:rPr>
              <a:t>Мальчик читает книгу.</a:t>
            </a:r>
            <a:endParaRPr lang="ru-RU" sz="55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lnSpc>
                <a:spcPct val="200000"/>
              </a:lnSpc>
            </a:pPr>
            <a:r>
              <a:rPr lang="en-US" sz="5500" b="1" i="1" dirty="0" err="1">
                <a:solidFill>
                  <a:schemeClr val="accent6">
                    <a:lumMod val="50000"/>
                  </a:schemeClr>
                </a:solidFill>
              </a:rPr>
              <a:t>Filius</a:t>
            </a:r>
            <a:r>
              <a:rPr lang="en-US" sz="55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5500" b="1" i="1" dirty="0" err="1">
                <a:solidFill>
                  <a:schemeClr val="accent6">
                    <a:lumMod val="50000"/>
                  </a:schemeClr>
                </a:solidFill>
              </a:rPr>
              <a:t>epistolam</a:t>
            </a:r>
            <a:r>
              <a:rPr lang="en-US" sz="55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5500" b="1" i="1" dirty="0" err="1">
                <a:solidFill>
                  <a:schemeClr val="accent6">
                    <a:lumMod val="50000"/>
                  </a:schemeClr>
                </a:solidFill>
              </a:rPr>
              <a:t>scribit</a:t>
            </a:r>
            <a:r>
              <a:rPr lang="en-US" sz="5500" b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sz="5500" b="1" i="1" dirty="0">
                <a:solidFill>
                  <a:schemeClr val="accent6">
                    <a:lumMod val="50000"/>
                  </a:schemeClr>
                </a:solidFill>
              </a:rPr>
              <a:t>Сын пишет письмо.</a:t>
            </a:r>
            <a:endParaRPr lang="ru-RU" sz="55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ru-RU" sz="5900" b="1" i="1" u="sng" dirty="0">
                <a:solidFill>
                  <a:schemeClr val="accent6">
                    <a:lumMod val="50000"/>
                  </a:schemeClr>
                </a:solidFill>
              </a:rPr>
              <a:t>Страдательный залог выражает действие, направленное на подлежащее</a:t>
            </a:r>
            <a:r>
              <a:rPr lang="ru-RU" sz="5900" b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</a:p>
          <a:p>
            <a:pPr algn="ctr">
              <a:lnSpc>
                <a:spcPct val="200000"/>
              </a:lnSpc>
            </a:pPr>
            <a:r>
              <a:rPr lang="en-US" sz="6200" b="1" i="1" dirty="0">
                <a:solidFill>
                  <a:schemeClr val="accent6">
                    <a:lumMod val="50000"/>
                  </a:schemeClr>
                </a:solidFill>
              </a:rPr>
              <a:t>Liber a </a:t>
            </a:r>
            <a:r>
              <a:rPr lang="en-US" sz="6200" b="1" i="1" dirty="0" err="1">
                <a:solidFill>
                  <a:schemeClr val="accent6">
                    <a:lumMod val="50000"/>
                  </a:schemeClr>
                </a:solidFill>
              </a:rPr>
              <a:t>puĕro</a:t>
            </a:r>
            <a:r>
              <a:rPr lang="en-US" sz="62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6200" b="1" i="1" dirty="0" err="1">
                <a:solidFill>
                  <a:schemeClr val="accent6">
                    <a:lumMod val="50000"/>
                  </a:schemeClr>
                </a:solidFill>
              </a:rPr>
              <a:t>legĭtur</a:t>
            </a:r>
            <a:r>
              <a:rPr lang="en-US" sz="6200" b="1" i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sz="6200" b="1" i="1" dirty="0">
                <a:solidFill>
                  <a:schemeClr val="accent6">
                    <a:lumMod val="50000"/>
                  </a:schemeClr>
                </a:solidFill>
              </a:rPr>
              <a:t>Книга читается мальчиком.</a:t>
            </a:r>
            <a:endParaRPr lang="ru-RU" sz="62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lnSpc>
                <a:spcPct val="200000"/>
              </a:lnSpc>
            </a:pPr>
            <a:r>
              <a:rPr lang="en-US" sz="6200" b="1" i="1" dirty="0" err="1">
                <a:solidFill>
                  <a:schemeClr val="accent6">
                    <a:lumMod val="50000"/>
                  </a:schemeClr>
                </a:solidFill>
              </a:rPr>
              <a:t>Epistŭla</a:t>
            </a:r>
            <a:r>
              <a:rPr lang="en-US" sz="6200" b="1" i="1" dirty="0">
                <a:solidFill>
                  <a:schemeClr val="accent6">
                    <a:lumMod val="50000"/>
                  </a:schemeClr>
                </a:solidFill>
              </a:rPr>
              <a:t> a </a:t>
            </a:r>
            <a:r>
              <a:rPr lang="en-US" sz="6200" b="1" i="1" dirty="0" err="1">
                <a:solidFill>
                  <a:schemeClr val="accent6">
                    <a:lumMod val="50000"/>
                  </a:schemeClr>
                </a:solidFill>
              </a:rPr>
              <a:t>filio</a:t>
            </a:r>
            <a:r>
              <a:rPr lang="en-US" sz="62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6200" b="1" i="1" dirty="0" err="1">
                <a:solidFill>
                  <a:schemeClr val="accent6">
                    <a:lumMod val="50000"/>
                  </a:schemeClr>
                </a:solidFill>
              </a:rPr>
              <a:t>scribĭtur</a:t>
            </a:r>
            <a:r>
              <a:rPr lang="en-US" sz="6200" b="1" i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sz="6200" b="1" i="1" dirty="0">
                <a:solidFill>
                  <a:schemeClr val="accent6">
                    <a:lumMod val="50000"/>
                  </a:schemeClr>
                </a:solidFill>
              </a:rPr>
              <a:t>Письмо пишется сыном.</a:t>
            </a:r>
            <a:endParaRPr lang="ru-RU" sz="62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6200" dirty="0"/>
          </a:p>
        </p:txBody>
      </p:sp>
    </p:spTree>
    <p:extLst>
      <p:ext uri="{BB962C8B-B14F-4D97-AF65-F5344CB8AC3E}">
        <p14:creationId xmlns:p14="http://schemas.microsoft.com/office/powerpoint/2010/main" val="486286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Verbum (</a:t>
            </a:r>
            <a:r>
              <a:rPr lang="ru-RU" b="1" dirty="0"/>
              <a:t>Глагол)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819" y="2477729"/>
            <a:ext cx="11936361" cy="4257367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4. Два числа (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</a:rPr>
              <a:t>numĕri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): </a:t>
            </a:r>
          </a:p>
          <a:p>
            <a:pPr algn="ctr"/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</a:rPr>
              <a:t>singulāris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 - единственное;</a:t>
            </a:r>
          </a:p>
          <a:p>
            <a:pPr algn="ctr"/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</a:rPr>
              <a:t>plurālis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 - множественное.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5. Три лица (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</a:rPr>
              <a:t>persōnae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): 1-е, 2-е, 3-е.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6. Четыре спряжения: I, II, III, IV.</a:t>
            </a:r>
          </a:p>
          <a:p>
            <a:pPr>
              <a:lnSpc>
                <a:spcPct val="15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496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40774" y="530942"/>
            <a:ext cx="10746658" cy="1376516"/>
          </a:xfrm>
        </p:spPr>
        <p:txBody>
          <a:bodyPr/>
          <a:lstStyle/>
          <a:p>
            <a:pPr algn="ctr"/>
            <a:r>
              <a:rPr lang="ru-RU" sz="2000" b="1" dirty="0"/>
              <a:t>Латинский глагол имеет четыре спряжения. Что такое инфинитив?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154954" y="2603500"/>
            <a:ext cx="10889562" cy="4111932"/>
          </a:xfrm>
        </p:spPr>
        <p:txBody>
          <a:bodyPr/>
          <a:lstStyle/>
          <a:p>
            <a:r>
              <a:rPr lang="ru-RU" sz="2400" b="1" dirty="0">
                <a:solidFill>
                  <a:srgbClr val="552B5B"/>
                </a:solidFill>
              </a:rPr>
              <a:t>Инфинитив является неопределенной формой глагола. То есть мы не можем определить время исполнения действия и какой именно субъект его исполняет.</a:t>
            </a:r>
          </a:p>
          <a:p>
            <a:r>
              <a:rPr lang="ru-RU" sz="2400" b="1" dirty="0">
                <a:solidFill>
                  <a:srgbClr val="552B5B"/>
                </a:solidFill>
              </a:rPr>
              <a:t>Инфинитив может быть совершенного и несовершенного вида.</a:t>
            </a:r>
          </a:p>
          <a:p>
            <a:r>
              <a:rPr lang="ru-RU" sz="2400" b="1" dirty="0">
                <a:solidFill>
                  <a:srgbClr val="552B5B"/>
                </a:solidFill>
              </a:rPr>
              <a:t>Инфинитив несовершенного вида отвечает на вопрос: "Что делать?". К примеру: рисовать, читать, строить. </a:t>
            </a:r>
          </a:p>
          <a:p>
            <a:r>
              <a:rPr lang="ru-RU" sz="2400" b="1" dirty="0">
                <a:solidFill>
                  <a:srgbClr val="552B5B"/>
                </a:solidFill>
              </a:rPr>
              <a:t>Инфинитив совершенного вида отвечает на вопрос: "Что сделать?". К примеру: нарисовать, почитать, построить.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9619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678426" y="570271"/>
            <a:ext cx="10707329" cy="1376516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EBEBEB"/>
                </a:solidFill>
              </a:rPr>
              <a:t>Тип спряжения определяется по конечному звуку основы инфинитива.</a:t>
            </a:r>
            <a:endParaRPr lang="ru-RU" sz="3200" b="1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707653"/>
              </p:ext>
            </p:extLst>
          </p:nvPr>
        </p:nvGraphicFramePr>
        <p:xfrm>
          <a:off x="235975" y="2603500"/>
          <a:ext cx="11779044" cy="4092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7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362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3290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818454">
                <a:tc>
                  <a:txBody>
                    <a:bodyPr/>
                    <a:lstStyle/>
                    <a:p>
                      <a:r>
                        <a:rPr lang="ru-RU" dirty="0"/>
                        <a:t>№</a:t>
                      </a:r>
                      <a:r>
                        <a:rPr lang="ru-RU" baseline="0" dirty="0"/>
                        <a:t> спряжения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Окончание инфинитива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Пример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8454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</a:t>
                      </a:r>
                      <a:endParaRPr lang="ru-RU" sz="4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-a-</a:t>
                      </a:r>
                      <a:endParaRPr lang="ru-RU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u="sng" dirty="0" err="1">
                          <a:solidFill>
                            <a:srgbClr val="7030A0"/>
                          </a:solidFill>
                        </a:rPr>
                        <a:t>Sterilisā</a:t>
                      </a:r>
                      <a:r>
                        <a:rPr lang="en-US" sz="40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</a:t>
                      </a:r>
                      <a:r>
                        <a:rPr lang="en-US" sz="4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4000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- </a:t>
                      </a:r>
                      <a:r>
                        <a:rPr lang="ru-RU" sz="2000" b="1" i="1" baseline="0" dirty="0">
                          <a:solidFill>
                            <a:srgbClr val="7030A0"/>
                          </a:solidFill>
                        </a:rPr>
                        <a:t>стерилизовать</a:t>
                      </a:r>
                      <a:endParaRPr lang="ru-RU" sz="2000" b="1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8454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II</a:t>
                      </a:r>
                      <a:endParaRPr lang="ru-RU" sz="4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-e-</a:t>
                      </a:r>
                      <a:endParaRPr lang="ru-RU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u="sng" dirty="0" err="1">
                          <a:solidFill>
                            <a:srgbClr val="7030A0"/>
                          </a:solidFill>
                        </a:rPr>
                        <a:t>Miscē</a:t>
                      </a:r>
                      <a:r>
                        <a:rPr lang="en-US" sz="40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</a:t>
                      </a:r>
                      <a:r>
                        <a:rPr lang="ru-RU" sz="4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- </a:t>
                      </a:r>
                      <a:r>
                        <a:rPr lang="ru-RU" sz="2400" b="1" i="1" dirty="0">
                          <a:solidFill>
                            <a:srgbClr val="7030A0"/>
                          </a:solidFill>
                        </a:rPr>
                        <a:t>смешивать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18454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III</a:t>
                      </a:r>
                      <a:endParaRPr lang="ru-RU" sz="4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согл.звук</a:t>
                      </a:r>
                      <a:r>
                        <a:rPr lang="ru-RU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,</a:t>
                      </a:r>
                      <a:r>
                        <a:rPr lang="ru-RU" sz="32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-</a:t>
                      </a:r>
                      <a:r>
                        <a:rPr lang="en-US" sz="32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dobe Garamond Pro" panose="02020502060506020403" pitchFamily="18" charset="0"/>
                        </a:rPr>
                        <a:t>ě</a:t>
                      </a:r>
                      <a:r>
                        <a:rPr lang="en-US" sz="32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re</a:t>
                      </a:r>
                      <a:endParaRPr lang="ru-RU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u="sng" dirty="0" err="1">
                          <a:solidFill>
                            <a:srgbClr val="7030A0"/>
                          </a:solidFill>
                        </a:rPr>
                        <a:t>Solv</a:t>
                      </a:r>
                      <a:r>
                        <a:rPr lang="en-US" sz="40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dobe Garamond Pro" panose="02020502060506020403" pitchFamily="18" charset="0"/>
                        </a:rPr>
                        <a:t>ě</a:t>
                      </a:r>
                      <a:r>
                        <a:rPr lang="en-US" sz="40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</a:t>
                      </a:r>
                      <a:r>
                        <a:rPr lang="ru-RU" sz="4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- </a:t>
                      </a:r>
                      <a:r>
                        <a:rPr lang="ru-RU" sz="2800" b="1" i="1" dirty="0">
                          <a:solidFill>
                            <a:srgbClr val="7030A0"/>
                          </a:solidFill>
                        </a:rPr>
                        <a:t>растворять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18454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IV</a:t>
                      </a:r>
                      <a:endParaRPr lang="ru-RU" sz="4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en-US" sz="32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</a:t>
                      </a:r>
                      <a:r>
                        <a:rPr lang="en-US" sz="3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ru-RU" sz="32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u="sng" dirty="0" err="1">
                          <a:solidFill>
                            <a:srgbClr val="7030A0"/>
                          </a:solidFill>
                        </a:rPr>
                        <a:t>Audī</a:t>
                      </a:r>
                      <a:r>
                        <a:rPr lang="en-US" sz="40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re</a:t>
                      </a:r>
                      <a:r>
                        <a:rPr lang="ru-RU" sz="4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- </a:t>
                      </a:r>
                      <a:r>
                        <a:rPr lang="ru-RU" sz="3600" b="1" i="1" dirty="0">
                          <a:solidFill>
                            <a:srgbClr val="7030A0"/>
                          </a:solidFill>
                        </a:rPr>
                        <a:t>слушать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1070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258" y="530943"/>
            <a:ext cx="10756490" cy="1396180"/>
          </a:xfrm>
        </p:spPr>
        <p:txBody>
          <a:bodyPr/>
          <a:lstStyle/>
          <a:p>
            <a:pPr algn="ctr"/>
            <a:r>
              <a:rPr lang="ru-RU" sz="2400" b="1" dirty="0"/>
              <a:t>В словарях глагол даётся в первом лице единственного числа настоящего времени (что я делаю?) и конечная часть неопределенной формы, чтобы определить спряжение</a:t>
            </a:r>
            <a:r>
              <a:rPr lang="en-US" sz="1800" dirty="0"/>
              <a:t/>
            </a:r>
            <a:br>
              <a:rPr lang="en-US" sz="1800" dirty="0"/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324" y="2310581"/>
            <a:ext cx="11808542" cy="4404851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552B5B"/>
                </a:solidFill>
                <a:latin typeface="Algerian" panose="04020705040A02060702" pitchFamily="82" charset="0"/>
              </a:rPr>
              <a:t>DO, d</a:t>
            </a:r>
            <a:r>
              <a:rPr lang="en-US" sz="3600" b="1" dirty="0">
                <a:solidFill>
                  <a:srgbClr val="FF0000"/>
                </a:solidFill>
                <a:latin typeface="Algerian" panose="04020705040A02060702" pitchFamily="82" charset="0"/>
              </a:rPr>
              <a:t>are</a:t>
            </a:r>
            <a:r>
              <a:rPr lang="en-US" sz="3600" b="1" dirty="0">
                <a:solidFill>
                  <a:srgbClr val="552B5B"/>
                </a:solidFill>
                <a:latin typeface="Algerian" panose="04020705040A02060702" pitchFamily="82" charset="0"/>
              </a:rPr>
              <a:t> </a:t>
            </a:r>
            <a:r>
              <a:rPr lang="en-US" sz="3600" b="1" dirty="0">
                <a:solidFill>
                  <a:srgbClr val="552B5B"/>
                </a:solidFill>
              </a:rPr>
              <a:t>–</a:t>
            </a:r>
            <a:r>
              <a:rPr lang="ru-RU" sz="3600" b="1" dirty="0">
                <a:solidFill>
                  <a:srgbClr val="552B5B"/>
                </a:solidFill>
              </a:rPr>
              <a:t>                </a:t>
            </a:r>
            <a:r>
              <a:rPr lang="en-US" sz="3600" b="1" dirty="0">
                <a:solidFill>
                  <a:srgbClr val="552B5B"/>
                </a:solidFill>
              </a:rPr>
              <a:t>I </a:t>
            </a:r>
            <a:r>
              <a:rPr lang="ru-RU" sz="3600" b="1" dirty="0">
                <a:solidFill>
                  <a:srgbClr val="552B5B"/>
                </a:solidFill>
              </a:rPr>
              <a:t>спряжение       </a:t>
            </a:r>
            <a:r>
              <a:rPr lang="en-US" sz="3600" b="1" dirty="0">
                <a:solidFill>
                  <a:srgbClr val="552B5B"/>
                </a:solidFill>
              </a:rPr>
              <a:t> </a:t>
            </a:r>
            <a:r>
              <a:rPr lang="ru-RU" sz="3600" b="1" i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Дать, выдать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552B5B"/>
                </a:solidFill>
                <a:latin typeface="Algerian" panose="04020705040A02060702" pitchFamily="82" charset="0"/>
              </a:rPr>
              <a:t>Recipe, </a:t>
            </a:r>
            <a:r>
              <a:rPr lang="en-US" sz="3600" b="1" dirty="0" err="1">
                <a:solidFill>
                  <a:srgbClr val="552B5B"/>
                </a:solidFill>
                <a:latin typeface="Algerian" panose="04020705040A02060702" pitchFamily="82" charset="0"/>
              </a:rPr>
              <a:t>recip</a:t>
            </a:r>
            <a:r>
              <a:rPr lang="en-US" sz="3600" b="1" dirty="0" err="1">
                <a:solidFill>
                  <a:srgbClr val="FF0000"/>
                </a:solidFill>
                <a:latin typeface="Algerian" panose="04020705040A02060702" pitchFamily="82" charset="0"/>
              </a:rPr>
              <a:t>ere</a:t>
            </a:r>
            <a:r>
              <a:rPr lang="en-US" sz="3600" b="1" dirty="0">
                <a:solidFill>
                  <a:srgbClr val="552B5B"/>
                </a:solidFill>
                <a:latin typeface="Algerian" panose="04020705040A02060702" pitchFamily="82" charset="0"/>
              </a:rPr>
              <a:t> </a:t>
            </a:r>
            <a:r>
              <a:rPr lang="en-US" sz="3600" b="1" dirty="0">
                <a:solidFill>
                  <a:srgbClr val="552B5B"/>
                </a:solidFill>
              </a:rPr>
              <a:t>– </a:t>
            </a:r>
            <a:r>
              <a:rPr lang="ru-RU" sz="3600" b="1" dirty="0">
                <a:solidFill>
                  <a:srgbClr val="552B5B"/>
                </a:solidFill>
              </a:rPr>
              <a:t> </a:t>
            </a:r>
            <a:r>
              <a:rPr lang="en-US" sz="3600" b="1" dirty="0">
                <a:solidFill>
                  <a:srgbClr val="552B5B"/>
                </a:solidFill>
              </a:rPr>
              <a:t>II </a:t>
            </a:r>
            <a:r>
              <a:rPr lang="ru-RU" sz="3600" b="1" dirty="0">
                <a:solidFill>
                  <a:srgbClr val="552B5B"/>
                </a:solidFill>
              </a:rPr>
              <a:t>спряжение       </a:t>
            </a:r>
            <a:r>
              <a:rPr lang="ru-RU" sz="3600" b="1" i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Взять</a:t>
            </a:r>
          </a:p>
          <a:p>
            <a:pPr>
              <a:lnSpc>
                <a:spcPct val="150000"/>
              </a:lnSpc>
            </a:pPr>
            <a:r>
              <a:rPr lang="en-US" sz="3600" b="1" dirty="0" err="1">
                <a:solidFill>
                  <a:srgbClr val="552B5B"/>
                </a:solidFill>
                <a:latin typeface="Algerian" panose="04020705040A02060702" pitchFamily="82" charset="0"/>
              </a:rPr>
              <a:t>Divido</a:t>
            </a:r>
            <a:r>
              <a:rPr lang="en-US" sz="3600" b="1" dirty="0">
                <a:solidFill>
                  <a:srgbClr val="552B5B"/>
                </a:solidFill>
                <a:latin typeface="Algerian" panose="04020705040A02060702" pitchFamily="82" charset="0"/>
              </a:rPr>
              <a:t> ,</a:t>
            </a:r>
            <a:r>
              <a:rPr lang="en-US" sz="3600" b="1" dirty="0" err="1">
                <a:solidFill>
                  <a:srgbClr val="552B5B"/>
                </a:solidFill>
                <a:latin typeface="Algerian" panose="04020705040A02060702" pitchFamily="82" charset="0"/>
              </a:rPr>
              <a:t>div</a:t>
            </a:r>
            <a:r>
              <a:rPr lang="en-US" sz="3600" b="1" dirty="0" err="1">
                <a:solidFill>
                  <a:srgbClr val="552B5B"/>
                </a:solidFill>
                <a:latin typeface="Adobe Caslon Pro" panose="0205050205050A020403" pitchFamily="18" charset="0"/>
              </a:rPr>
              <a:t>Ī</a:t>
            </a:r>
            <a:r>
              <a:rPr lang="en-US" sz="3600" b="1" dirty="0" err="1">
                <a:solidFill>
                  <a:srgbClr val="552B5B"/>
                </a:solidFill>
                <a:latin typeface="Algerian" panose="04020705040A02060702" pitchFamily="82" charset="0"/>
              </a:rPr>
              <a:t>D</a:t>
            </a:r>
            <a:r>
              <a:rPr lang="en-US" sz="5400" b="1" dirty="0" err="1">
                <a:solidFill>
                  <a:srgbClr val="FF0000"/>
                </a:solidFill>
                <a:latin typeface="Adobe Garamond Pro" panose="02020502060506020403" pitchFamily="18" charset="0"/>
              </a:rPr>
              <a:t></a:t>
            </a:r>
            <a:r>
              <a:rPr lang="en-US" sz="3600" b="1" dirty="0" err="1">
                <a:solidFill>
                  <a:srgbClr val="FF0000"/>
                </a:solidFill>
                <a:latin typeface="Algerian" panose="04020705040A02060702" pitchFamily="82" charset="0"/>
              </a:rPr>
              <a:t>re</a:t>
            </a:r>
            <a:r>
              <a:rPr lang="en-US" sz="3600" b="1" dirty="0">
                <a:solidFill>
                  <a:srgbClr val="552B5B"/>
                </a:solidFill>
                <a:latin typeface="Algerian" panose="04020705040A02060702" pitchFamily="82" charset="0"/>
              </a:rPr>
              <a:t> </a:t>
            </a:r>
            <a:r>
              <a:rPr lang="en-US" sz="3600" b="1" dirty="0">
                <a:solidFill>
                  <a:srgbClr val="552B5B"/>
                </a:solidFill>
              </a:rPr>
              <a:t>– </a:t>
            </a:r>
            <a:r>
              <a:rPr lang="ru-RU" sz="3600" b="1" dirty="0">
                <a:solidFill>
                  <a:srgbClr val="552B5B"/>
                </a:solidFill>
              </a:rPr>
              <a:t>   </a:t>
            </a:r>
            <a:r>
              <a:rPr lang="en-US" sz="3600" b="1" dirty="0">
                <a:solidFill>
                  <a:srgbClr val="552B5B"/>
                </a:solidFill>
              </a:rPr>
              <a:t>III </a:t>
            </a:r>
            <a:r>
              <a:rPr lang="ru-RU" sz="3600" b="1" dirty="0">
                <a:solidFill>
                  <a:srgbClr val="552B5B"/>
                </a:solidFill>
              </a:rPr>
              <a:t>спряжение      </a:t>
            </a:r>
            <a:r>
              <a:rPr lang="ru-RU" sz="3600" b="1" i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Разделить</a:t>
            </a:r>
          </a:p>
          <a:p>
            <a:pPr>
              <a:lnSpc>
                <a:spcPct val="150000"/>
              </a:lnSpc>
            </a:pPr>
            <a:r>
              <a:rPr lang="en-US" sz="3600" b="1" dirty="0" err="1">
                <a:solidFill>
                  <a:srgbClr val="552B5B"/>
                </a:solidFill>
                <a:latin typeface="Algerian" panose="04020705040A02060702" pitchFamily="82" charset="0"/>
              </a:rPr>
              <a:t>Fin,fini</a:t>
            </a:r>
            <a:r>
              <a:rPr lang="en-US" sz="3600" b="1" dirty="0" err="1">
                <a:solidFill>
                  <a:srgbClr val="FF0000"/>
                </a:solidFill>
                <a:latin typeface="Algerian" panose="04020705040A02060702" pitchFamily="82" charset="0"/>
              </a:rPr>
              <a:t>re</a:t>
            </a:r>
            <a:r>
              <a:rPr lang="en-US" sz="3600" b="1" dirty="0">
                <a:solidFill>
                  <a:srgbClr val="552B5B"/>
                </a:solidFill>
              </a:rPr>
              <a:t>  - </a:t>
            </a:r>
            <a:r>
              <a:rPr lang="ru-RU" sz="3600" b="1" dirty="0">
                <a:solidFill>
                  <a:srgbClr val="552B5B"/>
                </a:solidFill>
              </a:rPr>
              <a:t>              </a:t>
            </a:r>
            <a:r>
              <a:rPr lang="en-US" sz="3600" b="1" dirty="0">
                <a:solidFill>
                  <a:srgbClr val="552B5B"/>
                </a:solidFill>
              </a:rPr>
              <a:t>IV </a:t>
            </a:r>
            <a:r>
              <a:rPr lang="ru-RU" sz="3600" b="1" dirty="0">
                <a:solidFill>
                  <a:srgbClr val="552B5B"/>
                </a:solidFill>
              </a:rPr>
              <a:t>спряжение      </a:t>
            </a:r>
            <a:r>
              <a:rPr lang="ru-RU" sz="3600" b="1" i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Закончить</a:t>
            </a:r>
            <a:r>
              <a:rPr lang="ru-RU" sz="3600" b="1" i="1" dirty="0">
                <a:solidFill>
                  <a:srgbClr val="552B5B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61894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Повелительное наклонение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6814" y="2603500"/>
            <a:ext cx="11847870" cy="41119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7030A0"/>
                </a:solidFill>
              </a:rPr>
              <a:t>Глаголы повелительного наклонения отвечают на вопросы:</a:t>
            </a:r>
          </a:p>
          <a:p>
            <a:pPr marL="0" indent="0" algn="ctr">
              <a:buNone/>
            </a:pPr>
            <a:r>
              <a:rPr lang="ru-RU" sz="2400" b="1" dirty="0">
                <a:solidFill>
                  <a:srgbClr val="7030A0"/>
                </a:solidFill>
              </a:rPr>
              <a:t>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что делай (делайте)? Что сделай (сделайте)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7030A0"/>
                </a:solidFill>
              </a:rPr>
              <a:t>Побуждают к действию:</a:t>
            </a:r>
          </a:p>
          <a:p>
            <a:r>
              <a:rPr lang="ru-RU" sz="2400" b="1" dirty="0">
                <a:solidFill>
                  <a:srgbClr val="7030A0"/>
                </a:solidFill>
              </a:rPr>
              <a:t> требуют</a:t>
            </a:r>
          </a:p>
          <a:p>
            <a:r>
              <a:rPr lang="ru-RU" sz="2400" b="1" dirty="0">
                <a:solidFill>
                  <a:srgbClr val="7030A0"/>
                </a:solidFill>
              </a:rPr>
              <a:t>просят</a:t>
            </a:r>
          </a:p>
          <a:p>
            <a:r>
              <a:rPr lang="ru-RU" sz="2400" b="1" dirty="0">
                <a:solidFill>
                  <a:srgbClr val="7030A0"/>
                </a:solidFill>
              </a:rPr>
              <a:t>приказывают</a:t>
            </a:r>
          </a:p>
          <a:p>
            <a:r>
              <a:rPr lang="ru-RU" sz="2400" b="1" dirty="0">
                <a:solidFill>
                  <a:srgbClr val="7030A0"/>
                </a:solidFill>
              </a:rPr>
              <a:t> предлагают</a:t>
            </a:r>
          </a:p>
        </p:txBody>
      </p:sp>
    </p:spTree>
    <p:extLst>
      <p:ext uri="{BB962C8B-B14F-4D97-AF65-F5344CB8AC3E}">
        <p14:creationId xmlns:p14="http://schemas.microsoft.com/office/powerpoint/2010/main" val="9450805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572</Words>
  <Application>Microsoft Office PowerPoint</Application>
  <PresentationFormat>Произвольный</PresentationFormat>
  <Paragraphs>125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Ион (конференц-зал)</vt:lpstr>
      <vt:lpstr>Деление глаголов на 4 спряжения. Неопределенная форма (инфинитив). Определение основы настоящего времени. Образование повелительного наклонения.  </vt:lpstr>
      <vt:lpstr>Verbum (Глагол) Латинский глагол имеет следующие грамматические категории: </vt:lpstr>
      <vt:lpstr>Verbum (Глагол) </vt:lpstr>
      <vt:lpstr>Презентация PowerPoint</vt:lpstr>
      <vt:lpstr>Verbum (Глагол)</vt:lpstr>
      <vt:lpstr>Латинский глагол имеет четыре спряжения. Что такое инфинитив?</vt:lpstr>
      <vt:lpstr>Тип спряжения определяется по конечному звуку основы инфинитива.</vt:lpstr>
      <vt:lpstr>В словарях глагол даётся в первом лице единственного числа настоящего времени (что я делаю?) и конечная часть неопределенной формы, чтобы определить спряжение </vt:lpstr>
      <vt:lpstr>Повелительное наклонение</vt:lpstr>
      <vt:lpstr>Презентация PowerPoint</vt:lpstr>
      <vt:lpstr>Словарь. </vt:lpstr>
      <vt:lpstr>Alea jacta est. [А́леа я́кта эст]. Жребий брошен.</vt:lpstr>
      <vt:lpstr>Сослагательное наклонение</vt:lpstr>
      <vt:lpstr>Сослагательное наклонение conjunctivus</vt:lpstr>
      <vt:lpstr>Сослагательное наклонение conjunctivus</vt:lpstr>
      <vt:lpstr>Сослагательное наклонение conjunctivus Образование основы </vt:lpstr>
      <vt:lpstr>Сослагательное наклонение conjunctivus</vt:lpstr>
      <vt:lpstr>Сослагательное наклонение conjunctivus</vt:lpstr>
      <vt:lpstr>Глагол fio, fieri в рецептурных формулировках</vt:lpstr>
      <vt:lpstr>Глагол fio, fieri в рецептурных формулировках</vt:lpstr>
      <vt:lpstr>Глагол fio, fieri в рецептурных формулировках</vt:lpstr>
      <vt:lpstr>Non est via in medicina sine lingua Latina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Деление глаголов на 4 спряжения. Неопределенная форма (инфинитив). Определение основы настоящего времени. Образование повелительного наклонения.  </dc:title>
  <dc:creator>Ярослав Шанский</dc:creator>
  <cp:lastModifiedBy>ИЛесик</cp:lastModifiedBy>
  <cp:revision>12</cp:revision>
  <dcterms:created xsi:type="dcterms:W3CDTF">2020-02-04T07:22:48Z</dcterms:created>
  <dcterms:modified xsi:type="dcterms:W3CDTF">2025-02-22T07:22:29Z</dcterms:modified>
</cp:coreProperties>
</file>