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61" r:id="rId4"/>
    <p:sldId id="262" r:id="rId5"/>
    <p:sldId id="266" r:id="rId6"/>
    <p:sldId id="267" r:id="rId7"/>
    <p:sldId id="278" r:id="rId8"/>
    <p:sldId id="268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langformula.ru/english-grammar/to-have/" TargetMode="External"/><Relationship Id="rId3" Type="http://schemas.openxmlformats.org/officeDocument/2006/relationships/hyperlink" Target="http://langformula.ru/english-grammar/future-simple/" TargetMode="External"/><Relationship Id="rId7" Type="http://schemas.openxmlformats.org/officeDocument/2006/relationships/hyperlink" Target="http://langformula.ru/english-grammar/past-perfect/" TargetMode="External"/><Relationship Id="rId2" Type="http://schemas.openxmlformats.org/officeDocument/2006/relationships/hyperlink" Target="http://langformula.ru/english-grammar/present-simp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angformula.ru/english-grammar/infinitive/" TargetMode="External"/><Relationship Id="rId5" Type="http://schemas.openxmlformats.org/officeDocument/2006/relationships/hyperlink" Target="http://langformula.ru/english-grammar/will-would/" TargetMode="External"/><Relationship Id="rId4" Type="http://schemas.openxmlformats.org/officeDocument/2006/relationships/hyperlink" Target="http://langformula.ru/english-grammar/past-simple/" TargetMode="External"/><Relationship Id="rId9" Type="http://schemas.openxmlformats.org/officeDocument/2006/relationships/hyperlink" Target="http://langformula.ru/english-grammar/participl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ngformula.ru/english-grammar/participle/" TargetMode="External"/><Relationship Id="rId2" Type="http://schemas.openxmlformats.org/officeDocument/2006/relationships/hyperlink" Target="http://langformula.ru/english-grammar/past-perfec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Условные предложения</a:t>
            </a:r>
            <a:endParaRPr lang="en-US" sz="4000" dirty="0" smtClean="0">
              <a:solidFill>
                <a:schemeClr val="accent1"/>
              </a:solidFill>
            </a:endParaRPr>
          </a:p>
          <a:p>
            <a:r>
              <a:rPr lang="en-US" sz="4000" dirty="0" smtClean="0">
                <a:solidFill>
                  <a:schemeClr val="accent1"/>
                </a:solidFill>
              </a:rPr>
              <a:t>3 </a:t>
            </a:r>
            <a:r>
              <a:rPr lang="ru-RU" sz="4000" dirty="0" smtClean="0">
                <a:solidFill>
                  <a:schemeClr val="accent1"/>
                </a:solidFill>
              </a:rPr>
              <a:t>типа</a:t>
            </a:r>
            <a:endParaRPr lang="ru-RU" sz="4000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484784"/>
            <a:ext cx="7543800" cy="15240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Third conditional</a:t>
            </a:r>
            <a:endParaRPr lang="ru-RU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7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6424" cy="16002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Условные предложения в английском языке.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Придаточные обстоятельственные предложения делятся на предложения места, времени, образа действия, сравнения, причины, цели, следствия, уступки и условия.</a:t>
            </a:r>
          </a:p>
          <a:p>
            <a:r>
              <a:rPr lang="ru-RU" b="1" dirty="0"/>
              <a:t>Из них нужно особо выделить условные предложения, потому что они тесно связаны с использованием сослагательного наклонения глагола и часто вызывают трудности.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82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03867511"/>
              </p:ext>
            </p:extLst>
          </p:nvPr>
        </p:nvGraphicFramePr>
        <p:xfrm>
          <a:off x="539552" y="1052736"/>
          <a:ext cx="8064896" cy="5300957"/>
        </p:xfrm>
        <a:graphic>
          <a:graphicData uri="http://schemas.openxmlformats.org/drawingml/2006/table">
            <a:tbl>
              <a:tblPr/>
              <a:tblGrid>
                <a:gridCol w="2016224"/>
                <a:gridCol w="2016224"/>
                <a:gridCol w="2016224"/>
                <a:gridCol w="2016224"/>
              </a:tblGrid>
              <a:tr h="61413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</a:rPr>
                        <a:t>Тип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</a:rPr>
                        <a:t>Условие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</a:rPr>
                        <a:t>Следствие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effectLst/>
                        </a:rPr>
                        <a:t>Значение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4E6"/>
                    </a:solidFill>
                  </a:tcPr>
                </a:tc>
              </a:tr>
              <a:tr h="275374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</a:rPr>
                        <a:t>Нулевой тип</a:t>
                      </a:r>
                      <a:endParaRPr lang="ru-RU" sz="1400" dirty="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2"/>
                        </a:rPr>
                        <a:t>Present Simple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 dirty="0">
                          <a:solidFill>
                            <a:srgbClr val="0090D5"/>
                          </a:solidFill>
                          <a:effectLst/>
                          <a:hlinkClick r:id="rId2"/>
                        </a:rPr>
                        <a:t>Present Simple</a:t>
                      </a:r>
                      <a:endParaRPr lang="en-US" sz="1400" dirty="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effectLst/>
                        </a:rPr>
                        <a:t>Закономерное следствие.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27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dirty="0" err="1">
                          <a:effectLst/>
                        </a:rPr>
                        <a:t>If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you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win</a:t>
                      </a:r>
                      <a:endParaRPr lang="ru-RU" sz="1400" dirty="0">
                        <a:effectLst/>
                      </a:endParaRPr>
                    </a:p>
                    <a:p>
                      <a:pPr algn="l" fontAlgn="base"/>
                      <a:r>
                        <a:rPr lang="ru-RU" sz="1400" dirty="0">
                          <a:effectLst/>
                        </a:rPr>
                        <a:t>Если ты побеждаешь,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dirty="0" err="1">
                          <a:effectLst/>
                        </a:rPr>
                        <a:t>you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get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the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prize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</a:p>
                    <a:p>
                      <a:pPr algn="l" fontAlgn="base"/>
                      <a:r>
                        <a:rPr lang="ru-RU" sz="1400" dirty="0">
                          <a:effectLst/>
                        </a:rPr>
                        <a:t>ты получаешь приз.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74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effectLst/>
                        </a:rPr>
                        <a:t>Первый тип</a:t>
                      </a:r>
                      <a:endParaRPr lang="ru-RU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2"/>
                        </a:rPr>
                        <a:t>Present Simple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3"/>
                        </a:rPr>
                        <a:t>Future Simple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effectLst/>
                        </a:rPr>
                        <a:t>Реальное, возможное следствие в будущем.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10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>
                          <a:effectLst/>
                        </a:rPr>
                        <a:t>If you win</a:t>
                      </a:r>
                    </a:p>
                    <a:p>
                      <a:pPr algn="l" fontAlgn="base"/>
                      <a:r>
                        <a:rPr lang="ru-RU" sz="1400">
                          <a:effectLst/>
                        </a:rPr>
                        <a:t>Если ты победишь,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>
                          <a:effectLst/>
                        </a:rPr>
                        <a:t>you will get the prize.</a:t>
                      </a:r>
                    </a:p>
                    <a:p>
                      <a:pPr algn="l" fontAlgn="base"/>
                      <a:r>
                        <a:rPr lang="en-US" sz="1400" dirty="0" err="1">
                          <a:effectLst/>
                        </a:rPr>
                        <a:t>ты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получишь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приз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055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effectLst/>
                        </a:rPr>
                        <a:t>Второй тип</a:t>
                      </a:r>
                      <a:endParaRPr lang="ru-RU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4"/>
                        </a:rPr>
                        <a:t>Past Simple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5"/>
                        </a:rPr>
                        <a:t>Would</a:t>
                      </a:r>
                      <a:r>
                        <a:rPr lang="en-US" sz="1400">
                          <a:effectLst/>
                        </a:rPr>
                        <a:t> + </a:t>
                      </a:r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6"/>
                        </a:rPr>
                        <a:t>Inf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effectLst/>
                        </a:rPr>
                        <a:t>Маловероятное или невозможное следствие в будущем.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44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>
                          <a:effectLst/>
                        </a:rPr>
                        <a:t>If you won</a:t>
                      </a:r>
                    </a:p>
                    <a:p>
                      <a:pPr algn="l" fontAlgn="base"/>
                      <a:r>
                        <a:rPr lang="ru-RU" sz="1400">
                          <a:effectLst/>
                        </a:rPr>
                        <a:t>Если бы ты победил (на предстоящих соревнованиях),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>
                          <a:effectLst/>
                        </a:rPr>
                        <a:t>you would get the prize.</a:t>
                      </a:r>
                    </a:p>
                    <a:p>
                      <a:pPr algn="l" fontAlgn="base"/>
                      <a:r>
                        <a:rPr lang="ru-RU" sz="1400" dirty="0">
                          <a:effectLst/>
                        </a:rPr>
                        <a:t>ты бы получил приз.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74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effectLst/>
                        </a:rPr>
                        <a:t>Третий тип</a:t>
                      </a:r>
                      <a:endParaRPr lang="ru-RU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7"/>
                        </a:rPr>
                        <a:t>Past Perfect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5"/>
                        </a:rPr>
                        <a:t>Would</a:t>
                      </a:r>
                      <a:r>
                        <a:rPr lang="en-US" sz="1400">
                          <a:effectLst/>
                        </a:rPr>
                        <a:t> </a:t>
                      </a:r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8"/>
                        </a:rPr>
                        <a:t>have</a:t>
                      </a:r>
                      <a:r>
                        <a:rPr lang="en-US" sz="1400">
                          <a:effectLst/>
                        </a:rPr>
                        <a:t> + </a:t>
                      </a:r>
                      <a:r>
                        <a:rPr lang="en-US" sz="1400" u="none" strike="noStrike">
                          <a:solidFill>
                            <a:srgbClr val="0090D5"/>
                          </a:solidFill>
                          <a:effectLst/>
                          <a:hlinkClick r:id="rId9"/>
                        </a:rPr>
                        <a:t>Past Participle</a:t>
                      </a:r>
                      <a:endParaRPr lang="en-US" sz="1400">
                        <a:effectLst/>
                      </a:endParaRP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effectLst/>
                        </a:rPr>
                        <a:t>Несбывшееся в прошедшем предположение.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575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>
                          <a:effectLst/>
                        </a:rPr>
                        <a:t>If you had won,</a:t>
                      </a:r>
                    </a:p>
                    <a:p>
                      <a:pPr algn="l" fontAlgn="base"/>
                      <a:r>
                        <a:rPr lang="ru-RU" sz="1400">
                          <a:effectLst/>
                        </a:rPr>
                        <a:t>Если бы ты победил (на прошедших соревнованиях),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>
                          <a:effectLst/>
                        </a:rPr>
                        <a:t>you would have gotten the prize.</a:t>
                      </a:r>
                    </a:p>
                    <a:p>
                      <a:pPr algn="l" fontAlgn="base"/>
                      <a:r>
                        <a:rPr lang="ru-RU" sz="1400" dirty="0">
                          <a:effectLst/>
                        </a:rPr>
                        <a:t>ты бы получил приз.</a:t>
                      </a:r>
                    </a:p>
                  </a:txBody>
                  <a:tcPr marL="32589" marR="32589" marT="20368" marB="20368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82472" y="404664"/>
            <a:ext cx="5051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1"/>
                </a:solidFill>
              </a:rPr>
              <a:t>Общая таблица условных предложений в </a:t>
            </a:r>
          </a:p>
          <a:p>
            <a:pPr algn="ctr"/>
            <a:r>
              <a:rPr lang="ru-RU" sz="2000" b="1" dirty="0" smtClean="0">
                <a:solidFill>
                  <a:schemeClr val="accent1"/>
                </a:solidFill>
              </a:rPr>
              <a:t>английском языке</a:t>
            </a:r>
            <a:endParaRPr lang="ru-RU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9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Союзы в условных предложениях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/>
              <a:t>В условных предложениях придаточная часть чаще всего соединяется с главной с помощью союзов </a:t>
            </a:r>
            <a:r>
              <a:rPr lang="ru-RU" b="1" dirty="0" err="1"/>
              <a:t>if</a:t>
            </a:r>
            <a:r>
              <a:rPr lang="ru-RU" dirty="0"/>
              <a:t> (если) и </a:t>
            </a:r>
            <a:r>
              <a:rPr lang="ru-RU" b="1" dirty="0" err="1"/>
              <a:t>when</a:t>
            </a:r>
            <a:r>
              <a:rPr lang="ru-RU" dirty="0"/>
              <a:t> (когда), но кроме них используются и другие союзы, например: </a:t>
            </a:r>
            <a:r>
              <a:rPr lang="ru-RU" b="1" dirty="0" err="1"/>
              <a:t>unless</a:t>
            </a:r>
            <a:r>
              <a:rPr lang="ru-RU" dirty="0"/>
              <a:t> (если… не), </a:t>
            </a:r>
            <a:r>
              <a:rPr lang="ru-RU" b="1" dirty="0" err="1"/>
              <a:t>provided</a:t>
            </a:r>
            <a:r>
              <a:rPr lang="ru-RU" b="1" dirty="0"/>
              <a:t> </a:t>
            </a:r>
            <a:r>
              <a:rPr lang="ru-RU" b="1" dirty="0" err="1"/>
              <a:t>that</a:t>
            </a:r>
            <a:r>
              <a:rPr lang="ru-RU" dirty="0"/>
              <a:t>, </a:t>
            </a:r>
            <a:r>
              <a:rPr lang="ru-RU" b="1" dirty="0" err="1"/>
              <a:t>providing</a:t>
            </a:r>
            <a:r>
              <a:rPr lang="ru-RU" b="1" dirty="0"/>
              <a:t> </a:t>
            </a:r>
            <a:r>
              <a:rPr lang="ru-RU" b="1" dirty="0" err="1"/>
              <a:t>that</a:t>
            </a:r>
            <a:r>
              <a:rPr lang="ru-RU" dirty="0"/>
              <a:t>, </a:t>
            </a:r>
            <a:r>
              <a:rPr lang="ru-RU" b="1" dirty="0" err="1"/>
              <a:t>on</a:t>
            </a:r>
            <a:r>
              <a:rPr lang="ru-RU" b="1" dirty="0"/>
              <a:t> </a:t>
            </a:r>
            <a:r>
              <a:rPr lang="ru-RU" b="1" dirty="0" err="1"/>
              <a:t>condition</a:t>
            </a:r>
            <a:r>
              <a:rPr lang="ru-RU" b="1" dirty="0"/>
              <a:t> </a:t>
            </a:r>
            <a:r>
              <a:rPr lang="ru-RU" b="1" dirty="0" err="1"/>
              <a:t>that</a:t>
            </a:r>
            <a:r>
              <a:rPr lang="ru-RU" dirty="0"/>
              <a:t> (при условии, что…)</a:t>
            </a:r>
          </a:p>
          <a:p>
            <a:pPr fontAlgn="base"/>
            <a:r>
              <a:rPr lang="ru-RU" dirty="0"/>
              <a:t>Союз </a:t>
            </a:r>
            <a:r>
              <a:rPr lang="ru-RU" b="1" dirty="0" err="1"/>
              <a:t>unless</a:t>
            </a:r>
            <a:r>
              <a:rPr lang="ru-RU" dirty="0"/>
              <a:t> часто используется в разговорной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15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III </a:t>
            </a:r>
            <a:r>
              <a:rPr lang="ru-RU" dirty="0">
                <a:solidFill>
                  <a:schemeClr val="accent1"/>
                </a:solidFill>
              </a:rPr>
              <a:t>тип условных предложений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/>
              <a:t>Условные предложения третьего типа выражают предположения, относящиеся к прошедшему времени, а поэтому являющимися невыполнимыми – это те действия, которые могли бы произойти, но они не произошли.</a:t>
            </a:r>
          </a:p>
          <a:p>
            <a:pPr fontAlgn="base"/>
            <a:r>
              <a:rPr lang="ru-RU" dirty="0"/>
              <a:t>В условии используется </a:t>
            </a:r>
            <a:r>
              <a:rPr lang="ru-RU" dirty="0" err="1">
                <a:hlinkClick r:id="rId2"/>
              </a:rPr>
              <a:t>Past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Perfect</a:t>
            </a:r>
            <a:r>
              <a:rPr lang="ru-RU" dirty="0"/>
              <a:t>, а в следствии – </a:t>
            </a:r>
            <a:r>
              <a:rPr lang="ru-RU" dirty="0" err="1"/>
              <a:t>would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+ </a:t>
            </a:r>
            <a:r>
              <a:rPr lang="ru-RU" dirty="0" err="1">
                <a:hlinkClick r:id="rId3"/>
              </a:rPr>
              <a:t>Past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Participle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64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III </a:t>
            </a:r>
            <a:r>
              <a:rPr lang="ru-RU" dirty="0">
                <a:solidFill>
                  <a:schemeClr val="accent1"/>
                </a:solidFill>
              </a:rPr>
              <a:t>тип условных предложений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US" sz="2800" dirty="0">
                <a:solidFill>
                  <a:schemeClr val="accent1"/>
                </a:solidFill>
              </a:rPr>
              <a:t>If I had made more money, I would have bought a better house. </a:t>
            </a:r>
            <a:r>
              <a:rPr lang="en-US" sz="2800" dirty="0"/>
              <a:t>– </a:t>
            </a:r>
            <a:r>
              <a:rPr lang="ru-RU" sz="2800" dirty="0"/>
              <a:t>Если бы я заработал (но я не заработал) больше денег, я бы купил дом получше.</a:t>
            </a:r>
          </a:p>
          <a:p>
            <a:pPr fontAlgn="base"/>
            <a:r>
              <a:rPr lang="en-US" sz="2800" dirty="0">
                <a:solidFill>
                  <a:schemeClr val="accent1"/>
                </a:solidFill>
              </a:rPr>
              <a:t>If you had been smarter, you would have chosen another college</a:t>
            </a:r>
            <a:r>
              <a:rPr lang="en-US" sz="2800" dirty="0"/>
              <a:t>. – </a:t>
            </a:r>
            <a:r>
              <a:rPr lang="ru-RU" sz="2800" dirty="0"/>
              <a:t>Если бы ты был поумнее, ты бы выбрал другой колледж.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188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Open the brackets using the third conditional: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If  I ( to enter) the University I (to have) an opportunity to apply for an exchange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If he (to be deep) into his studies, he (pass) all the exams successfully.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 If she (to leave) earlier, she (to catch) the bus.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If Sam (not/ miss) his classes, he ( make) good progress.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 If I ( to finish) school successfully, I (to get) a school leaving certificate.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</a:rPr>
              <a:t> I (not/miss) the stop if the conductor (to announce) all the stops.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/>
              <a:t> If I ( to know) that you were coming, I ( to meet) you at the airport. I had a lot of time to do that.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</a:rPr>
              <a:t>If I ( to see) her, I (to speak) to her.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3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Формулы условных предложений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1 тип: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/>
                </a:solidFill>
              </a:rPr>
              <a:t>If + Present Simple  Future Simple</a:t>
            </a:r>
            <a:endParaRPr lang="ru-RU" b="1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2 тип: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If + Past Simple</a:t>
            </a:r>
            <a:r>
              <a:rPr lang="ru-RU" b="1" dirty="0">
                <a:solidFill>
                  <a:schemeClr val="accent1"/>
                </a:solidFill>
              </a:rPr>
              <a:t>,</a:t>
            </a:r>
            <a:r>
              <a:rPr lang="en-US" b="1" dirty="0">
                <a:solidFill>
                  <a:schemeClr val="accent1"/>
                </a:solidFill>
              </a:rPr>
              <a:t> would +Infinitive</a:t>
            </a:r>
            <a:endParaRPr lang="ru-RU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3 тип: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/>
                </a:solidFill>
              </a:rPr>
              <a:t>If+ Past Perfect + would+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en-US" b="1" i="1" dirty="0">
                <a:solidFill>
                  <a:schemeClr val="accent1"/>
                </a:solidFill>
              </a:rPr>
              <a:t>have+ V3</a:t>
            </a:r>
            <a:r>
              <a:rPr lang="ru-RU" b="1" i="1" dirty="0">
                <a:solidFill>
                  <a:schemeClr val="accent1"/>
                </a:solidFill>
              </a:rPr>
              <a:t>/</a:t>
            </a:r>
            <a:r>
              <a:rPr lang="en-US" b="1" i="1" dirty="0" err="1">
                <a:solidFill>
                  <a:schemeClr val="accent1"/>
                </a:solidFill>
              </a:rPr>
              <a:t>ed</a:t>
            </a:r>
            <a:endParaRPr lang="ru-RU" b="1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4077072"/>
            <a:ext cx="6696744" cy="1512168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0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8136904" cy="61926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800" b="1" dirty="0"/>
              <a:t>Раскройте скобки в условных предложениях </a:t>
            </a:r>
            <a:r>
              <a:rPr lang="en-US" sz="2800" b="1" dirty="0"/>
              <a:t>III </a:t>
            </a:r>
            <a:r>
              <a:rPr lang="ru-RU" sz="2800" b="1" dirty="0"/>
              <a:t>типа и поставьте глаголы в правильную форму.</a:t>
            </a:r>
          </a:p>
          <a:p>
            <a:pPr>
              <a:buNone/>
            </a:pPr>
            <a:r>
              <a:rPr lang="ru-RU" sz="3100" dirty="0">
                <a:solidFill>
                  <a:srgbClr val="002060"/>
                </a:solidFill>
              </a:rPr>
              <a:t>Н-р:    </a:t>
            </a:r>
            <a:r>
              <a:rPr lang="en-US" sz="3100" dirty="0">
                <a:solidFill>
                  <a:srgbClr val="002060"/>
                </a:solidFill>
              </a:rPr>
              <a:t>John … (not have) a car accident if he … (choose) another road. (</a:t>
            </a:r>
            <a:r>
              <a:rPr lang="ru-RU" sz="3100" dirty="0">
                <a:solidFill>
                  <a:srgbClr val="002060"/>
                </a:solidFill>
              </a:rPr>
              <a:t>Джон не попал бы в автомобильную аварию, если бы выбрал другую дорогу.) – </a:t>
            </a:r>
            <a:r>
              <a:rPr lang="en-US" sz="3100" dirty="0">
                <a:solidFill>
                  <a:srgbClr val="002060"/>
                </a:solidFill>
              </a:rPr>
              <a:t>John wouldn’t have had a car accident if he had chosen another road.</a:t>
            </a:r>
          </a:p>
          <a:p>
            <a:pPr fontAlgn="base"/>
            <a:r>
              <a:rPr lang="en-US" sz="3100" dirty="0"/>
              <a:t>I … (visit) Sarah yesterday if I … (know) that she was ill. (</a:t>
            </a:r>
            <a:r>
              <a:rPr lang="ru-RU" sz="3100" dirty="0"/>
              <a:t>Я бы навестил Сару вчера, если бы знал, что она больна.)</a:t>
            </a:r>
          </a:p>
          <a:p>
            <a:pPr fontAlgn="base"/>
            <a:r>
              <a:rPr lang="en-US" sz="3100" dirty="0">
                <a:solidFill>
                  <a:srgbClr val="002060"/>
                </a:solidFill>
              </a:rPr>
              <a:t>If you … (go) with me to Paris last month, you … (see) the Eifel Tower too. (</a:t>
            </a:r>
            <a:r>
              <a:rPr lang="ru-RU" sz="3100" dirty="0">
                <a:solidFill>
                  <a:srgbClr val="002060"/>
                </a:solidFill>
              </a:rPr>
              <a:t>Если бы ты поехал со мной в Париж в прошлом месяце, ты бы тоже увидел Эйфелеву башню.)</a:t>
            </a:r>
          </a:p>
          <a:p>
            <a:pPr fontAlgn="base"/>
            <a:r>
              <a:rPr lang="en-US" sz="3100" dirty="0"/>
              <a:t>We … (not get wet) if you … (take) an umbrella. (</a:t>
            </a:r>
            <a:r>
              <a:rPr lang="ru-RU" sz="3100" dirty="0"/>
              <a:t>Мы бы не промокли, если бы ты взяла зонт.)</a:t>
            </a:r>
          </a:p>
          <a:p>
            <a:pPr fontAlgn="base"/>
            <a:r>
              <a:rPr lang="en-US" sz="3100" dirty="0">
                <a:solidFill>
                  <a:srgbClr val="002060"/>
                </a:solidFill>
              </a:rPr>
              <a:t>If Mum … (not open) the windows, our room … (not be) full of mosquitoes. (</a:t>
            </a:r>
            <a:r>
              <a:rPr lang="ru-RU" sz="3100" dirty="0">
                <a:solidFill>
                  <a:srgbClr val="002060"/>
                </a:solidFill>
              </a:rPr>
              <a:t>Если бы мама не открыла окна, наша комната не была бы полна комаров.)</a:t>
            </a:r>
          </a:p>
          <a:p>
            <a:pPr fontAlgn="base"/>
            <a:r>
              <a:rPr lang="en-US" sz="3100" dirty="0"/>
              <a:t>Nick … (not be) so tired this morning if he … (go to bed) early last night. (</a:t>
            </a:r>
            <a:r>
              <a:rPr lang="ru-RU" sz="3100" dirty="0"/>
              <a:t>Ник не был бы таким уставшим этим утром, если бы рано лег спать прошлой ночью.)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46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543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Third conditional</vt:lpstr>
      <vt:lpstr>Условные предложения в английском языке.</vt:lpstr>
      <vt:lpstr>Слайд 3</vt:lpstr>
      <vt:lpstr>Союзы в условных предложениях</vt:lpstr>
      <vt:lpstr>III тип условных предложений</vt:lpstr>
      <vt:lpstr>III тип условных предложений</vt:lpstr>
      <vt:lpstr>Open the brackets using the third conditional:</vt:lpstr>
      <vt:lpstr>Формулы условных предложений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Условные пердложения</dc:title>
  <dc:creator>Людмила</dc:creator>
  <cp:lastModifiedBy>Учитель</cp:lastModifiedBy>
  <cp:revision>14</cp:revision>
  <dcterms:created xsi:type="dcterms:W3CDTF">2017-11-25T04:09:38Z</dcterms:created>
  <dcterms:modified xsi:type="dcterms:W3CDTF">2020-09-03T14:07:38Z</dcterms:modified>
</cp:coreProperties>
</file>