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9" r:id="rId4"/>
    <p:sldId id="270" r:id="rId5"/>
    <p:sldId id="271" r:id="rId6"/>
    <p:sldId id="265" r:id="rId7"/>
    <p:sldId id="268" r:id="rId8"/>
    <p:sldId id="267" r:id="rId9"/>
    <p:sldId id="266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75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82E0B-617F-4BA2-85EA-F5544DB56A5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620E-AAB1-4C40-BFC7-E99AEC05B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2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A8FD51C-9F17-417A-9811-C7D7199F3AA6}" type="slidenum">
              <a:rPr lang="ru-RU" smtClean="0">
                <a:ea typeface="Microsoft YaHei" charset="-122"/>
              </a:rPr>
              <a:pPr/>
              <a:t>8</a:t>
            </a:fld>
            <a:endParaRPr lang="ru-RU" smtClean="0">
              <a:ea typeface="Microsoft YaHei" charset="-122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3882647" y="8686460"/>
            <a:ext cx="2973913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ED140989-8E12-4549-9230-8C5B9918C224}" type="slidenum">
              <a:rPr lang="ru-RU" sz="12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8</a:t>
            </a:fld>
            <a:endParaRPr lang="ru-RU" sz="1200" dirty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769938"/>
            <a:ext cx="3925888" cy="29432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653829" y="4002452"/>
            <a:ext cx="5551783" cy="4310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2627313" y="0"/>
            <a:ext cx="5976937" cy="24463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4800" b="1" kern="10" dirty="0">
              <a:ln w="12700">
                <a:solidFill>
                  <a:srgbClr val="FF99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5148263" y="2852738"/>
            <a:ext cx="33115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800" b="1" kern="10" spc="96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5357813"/>
            <a:ext cx="2922662" cy="5194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89051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Eating traditions and customs</a:t>
            </a:r>
            <a:endParaRPr lang="ru-RU" b="1" dirty="0"/>
          </a:p>
        </p:txBody>
      </p:sp>
      <p:pic>
        <p:nvPicPr>
          <p:cNvPr id="13" name="Содержимое 12" descr="1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3697140" cy="4709120"/>
          </a:xfrm>
        </p:spPr>
      </p:pic>
      <p:pic>
        <p:nvPicPr>
          <p:cNvPr id="14" name="Содержимое 13" descr="Cup cake Union Jack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58585" y="2312988"/>
            <a:ext cx="3392355" cy="3494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 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</a:t>
            </a:r>
            <a:r>
              <a:rPr lang="en-US" dirty="0" smtClean="0"/>
              <a:t>Ex. 1, p.4 – </a:t>
            </a:r>
            <a:r>
              <a:rPr lang="ru-RU" dirty="0" smtClean="0"/>
              <a:t>чтение с выражением (на оценку)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en-US" dirty="0" smtClean="0"/>
              <a:t>Ex. 2, p. 5 – </a:t>
            </a:r>
            <a:r>
              <a:rPr lang="ru-RU" dirty="0" smtClean="0"/>
              <a:t>учить слова </a:t>
            </a:r>
            <a:r>
              <a:rPr lang="en-US" dirty="0" smtClean="0"/>
              <a:t>+</a:t>
            </a:r>
            <a:r>
              <a:rPr lang="ru-RU" dirty="0" smtClean="0"/>
              <a:t> записать их в словарь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3. Ex. 3, p. 5 - SB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</a:t>
            </a:r>
            <a:r>
              <a:rPr lang="en-US" dirty="0" smtClean="0"/>
              <a:t>Ex. 4, p. 60 – WB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5307" y="836712"/>
            <a:ext cx="8229600" cy="706090"/>
          </a:xfrm>
        </p:spPr>
        <p:txBody>
          <a:bodyPr>
            <a:normAutofit/>
          </a:bodyPr>
          <a:lstStyle/>
          <a:p>
            <a:r>
              <a:rPr lang="en-US" b="1" dirty="0" smtClean="0"/>
              <a:t>Answer the questions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612575" y="1628800"/>
            <a:ext cx="4906888" cy="5073427"/>
          </a:xfrm>
        </p:spPr>
        <p:txBody>
          <a:bodyPr/>
          <a:lstStyle/>
          <a:p>
            <a:r>
              <a:rPr lang="en-US" dirty="0" smtClean="0"/>
              <a:t>Do you like to eat fruits?</a:t>
            </a:r>
            <a:endParaRPr lang="ru-RU" dirty="0" smtClean="0"/>
          </a:p>
          <a:p>
            <a:r>
              <a:rPr lang="en-US" dirty="0" smtClean="0"/>
              <a:t>What ice cream do you prefer: fruit or chocolate one?</a:t>
            </a:r>
            <a:endParaRPr lang="ru-RU" dirty="0" smtClean="0"/>
          </a:p>
          <a:p>
            <a:r>
              <a:rPr lang="en-US" dirty="0" smtClean="0"/>
              <a:t>Do you like eating vegetable salads?</a:t>
            </a:r>
            <a:endParaRPr lang="ru-RU" dirty="0" smtClean="0"/>
          </a:p>
          <a:p>
            <a:r>
              <a:rPr lang="en-US" dirty="0" smtClean="0"/>
              <a:t>What is your favorite dish?</a:t>
            </a:r>
            <a:endParaRPr lang="ru-RU" dirty="0" smtClean="0"/>
          </a:p>
          <a:p>
            <a:r>
              <a:rPr lang="en-US" dirty="0" smtClean="0"/>
              <a:t>Do you like cooking?</a:t>
            </a:r>
            <a:endParaRPr lang="ru-RU" dirty="0" smtClean="0"/>
          </a:p>
          <a:p>
            <a:r>
              <a:rPr lang="en-US" dirty="0" smtClean="0"/>
              <a:t>Do you know traditional British dishes?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asus\Desktop\10320818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68" y="4869160"/>
            <a:ext cx="1944216" cy="1656184"/>
          </a:xfrm>
          <a:prstGeom prst="rect">
            <a:avLst/>
          </a:prstGeom>
          <a:noFill/>
        </p:spPr>
      </p:pic>
      <p:pic>
        <p:nvPicPr>
          <p:cNvPr id="1027" name="Picture 3" descr="C:\Users\asus\Desktop\4587564-fresh-vegetable-salad-and-olive-o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08920"/>
            <a:ext cx="1872208" cy="1512168"/>
          </a:xfrm>
          <a:prstGeom prst="rect">
            <a:avLst/>
          </a:prstGeom>
          <a:noFill/>
        </p:spPr>
      </p:pic>
      <p:pic>
        <p:nvPicPr>
          <p:cNvPr id="9" name="Picture 9" descr="n2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8616" y="692696"/>
            <a:ext cx="1224136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39"/>
            <a:ext cx="9144000" cy="57606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Do you know the words?</a:t>
            </a:r>
            <a:r>
              <a:rPr lang="ru-RU" sz="2800" b="1" dirty="0" smtClean="0">
                <a:solidFill>
                  <a:schemeClr val="accent2"/>
                </a:solidFill>
              </a:rPr>
              <a:t> 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sus\Desktop\image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r>
              <a:rPr lang="en-US" dirty="0" smtClean="0"/>
              <a:t>Translate the words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 numCol="2">
            <a:normAutofit fontScale="925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Ice-cream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Banana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Fried potato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Juice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Waffles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Pepper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Apple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Orange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Cake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Carrot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Onion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Salad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Rice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Curry powder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Chicken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Bread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Salt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Pasta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Biscuits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Meat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Chips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Fish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Coffee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Tea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Potato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sugar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22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Complete the table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548111"/>
              </p:ext>
            </p:extLst>
          </p:nvPr>
        </p:nvGraphicFramePr>
        <p:xfrm>
          <a:off x="323528" y="2492896"/>
          <a:ext cx="8424936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2520280"/>
                <a:gridCol w="1512168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meat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fruit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vegetables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drinks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Other (general)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56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9989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Read the text and answer the question: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Why do the friends want to go to the supermarket?</a:t>
            </a:r>
            <a:endParaRPr lang="ru-RU" sz="2800" b="1" dirty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2. Offers: Would you like…?</a:t>
            </a:r>
          </a:p>
          <a:p>
            <a:pPr>
              <a:buNone/>
            </a:pPr>
            <a:r>
              <a:rPr lang="en-US" dirty="0" smtClean="0"/>
              <a:t>                  Do you want…? 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ru-RU" dirty="0" smtClean="0"/>
              <a:t>Повторите за диктором. 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en-US" dirty="0" smtClean="0"/>
              <a:t>WB </a:t>
            </a:r>
            <a:r>
              <a:rPr lang="ru-RU" dirty="0" smtClean="0"/>
              <a:t>1, </a:t>
            </a:r>
            <a:r>
              <a:rPr lang="en-US" dirty="0" smtClean="0"/>
              <a:t>p. 59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6290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860800"/>
            <a:ext cx="204152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116013" y="260648"/>
            <a:ext cx="7127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Ex. 4, p. 5 (</a:t>
            </a:r>
            <a:r>
              <a:rPr lang="ru-RU" sz="2400" dirty="0" smtClean="0"/>
              <a:t>Работа в парах с использованием активной лексики). Расскажи</a:t>
            </a:r>
            <a:r>
              <a:rPr lang="ru-RU" sz="2400" dirty="0"/>
              <a:t>, что ты любишь, что ты не любишь, что ты ешь на завтрак, на обед и на ужин: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55650" y="2276872"/>
            <a:ext cx="67691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/>
              <a:t>“I like…’</a:t>
            </a:r>
          </a:p>
          <a:p>
            <a:pPr>
              <a:defRPr/>
            </a:pPr>
            <a:r>
              <a:rPr lang="en-US" sz="4000" b="1" dirty="0"/>
              <a:t>“I don’t like…”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“For breakfast I have…”</a:t>
            </a:r>
            <a:b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“For dinner I have…”</a:t>
            </a:r>
            <a:b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“For supper I have…”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6480" y="260668"/>
            <a:ext cx="8229600" cy="11319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534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</a:pPr>
            <a:r>
              <a:rPr lang="ru-RU" sz="4400" b="1" dirty="0" err="1">
                <a:solidFill>
                  <a:srgbClr val="000000"/>
                </a:solidFill>
              </a:rPr>
              <a:t>Nouns</a:t>
            </a:r>
            <a:endParaRPr lang="ru-RU" sz="4400" b="1" dirty="0">
              <a:solidFill>
                <a:srgbClr val="000000"/>
              </a:solidFill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6480" y="1654734"/>
            <a:ext cx="8425440" cy="3977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graphicFrame>
        <p:nvGraphicFramePr>
          <p:cNvPr id="4099" name="Group 3"/>
          <p:cNvGraphicFramePr>
            <a:graphicFrameLocks noGrp="1"/>
          </p:cNvGraphicFramePr>
          <p:nvPr/>
        </p:nvGraphicFramePr>
        <p:xfrm>
          <a:off x="260641" y="1340768"/>
          <a:ext cx="8493120" cy="5190319"/>
        </p:xfrm>
        <a:graphic>
          <a:graphicData uri="http://schemas.openxmlformats.org/drawingml/2006/table">
            <a:tbl>
              <a:tblPr/>
              <a:tblGrid>
                <a:gridCol w="4322880"/>
                <a:gridCol w="4170240"/>
              </a:tblGrid>
              <a:tr h="123875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Countable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0"/>
                        <a:cs typeface="Microsoft YaHe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(исчисляемые)</a:t>
                      </a:r>
                    </a:p>
                  </a:txBody>
                  <a:tcPr marL="81638" marR="81638" marT="13390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Uncountable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(неисчисляемые)</a:t>
                      </a:r>
                    </a:p>
                  </a:txBody>
                  <a:tcPr marL="81638" marR="81638" marT="13390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9515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- Можно посчитать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- Имеют форму единственного и множественного числа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0"/>
                        <a:cs typeface="Microsoft YaHei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A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notebook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 -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three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notebooks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Microsoft YaHei" charset="0"/>
                        <a:cs typeface="Microsoft YaHei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An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apple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 -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five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apples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Microsoft YaHei" charset="0"/>
                        <a:cs typeface="Microsoft YaHei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81638" marR="81638" marT="92783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- Нельзя сосчитать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- Не имеют формы множественного числа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- К ним относятся: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Еда: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cheese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,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sugar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,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butter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,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salt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Microsoft YaHei" charset="0"/>
                        <a:cs typeface="Microsoft YaHei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Жидкости: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water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,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coffee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,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tea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Microsoft YaHei" charset="0"/>
                        <a:cs typeface="Microsoft YaHei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0"/>
                        <a:cs typeface="Microsoft YaHei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Для обозначения количества используются следующие слова: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bottle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piece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cup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glass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packet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0"/>
                        <a:cs typeface="Microsoft YaHei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A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bar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of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chocolate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a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bottle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of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Coca-Cola,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A piece of bread, a packet of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81638" marR="81638" marT="92783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Countable or uncountable?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(</a:t>
            </a:r>
            <a:r>
              <a:rPr lang="en-US" b="1" dirty="0" smtClean="0"/>
              <a:t>much or many)</a:t>
            </a:r>
            <a:endParaRPr lang="ru-RU" b="1" dirty="0"/>
          </a:p>
        </p:txBody>
      </p:sp>
      <p:pic>
        <p:nvPicPr>
          <p:cNvPr id="8" name="Picture 2" descr="C:\Users\asus\Desktop\image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8144" y="2324100"/>
            <a:ext cx="5326725" cy="350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1626</TotalTime>
  <Words>355</Words>
  <Application>Microsoft Office PowerPoint</Application>
  <PresentationFormat>Экран (4:3)</PresentationFormat>
  <Paragraphs>83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Eating traditions and customs</vt:lpstr>
      <vt:lpstr>Answer the questions</vt:lpstr>
      <vt:lpstr>Do you know the words?  </vt:lpstr>
      <vt:lpstr>Translate the words</vt:lpstr>
      <vt:lpstr>Complete the table</vt:lpstr>
      <vt:lpstr>Read the text and answer the question:</vt:lpstr>
      <vt:lpstr>Презентация PowerPoint</vt:lpstr>
      <vt:lpstr>Презентация PowerPoint</vt:lpstr>
      <vt:lpstr>Countable or uncountable? (much or many)</vt:lpstr>
      <vt:lpstr>Home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9: Eating traditions and customs</dc:title>
  <dc:creator>asus</dc:creator>
  <cp:lastModifiedBy>Секретарь УЧ</cp:lastModifiedBy>
  <cp:revision>39</cp:revision>
  <dcterms:created xsi:type="dcterms:W3CDTF">2017-01-10T06:42:51Z</dcterms:created>
  <dcterms:modified xsi:type="dcterms:W3CDTF">2025-02-24T07:55:20Z</dcterms:modified>
</cp:coreProperties>
</file>