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703" r:id="rId2"/>
  </p:sldMasterIdLst>
  <p:notesMasterIdLst>
    <p:notesMasterId r:id="rId28"/>
  </p:notesMasterIdLst>
  <p:sldIdLst>
    <p:sldId id="256" r:id="rId3"/>
    <p:sldId id="364" r:id="rId4"/>
    <p:sldId id="365" r:id="rId5"/>
    <p:sldId id="366" r:id="rId6"/>
    <p:sldId id="359" r:id="rId7"/>
    <p:sldId id="368" r:id="rId8"/>
    <p:sldId id="369" r:id="rId9"/>
    <p:sldId id="352" r:id="rId10"/>
    <p:sldId id="319" r:id="rId11"/>
    <p:sldId id="372" r:id="rId12"/>
    <p:sldId id="382" r:id="rId13"/>
    <p:sldId id="375" r:id="rId14"/>
    <p:sldId id="376" r:id="rId15"/>
    <p:sldId id="377" r:id="rId16"/>
    <p:sldId id="373" r:id="rId17"/>
    <p:sldId id="346" r:id="rId18"/>
    <p:sldId id="288" r:id="rId19"/>
    <p:sldId id="327" r:id="rId20"/>
    <p:sldId id="380" r:id="rId21"/>
    <p:sldId id="332" r:id="rId22"/>
    <p:sldId id="320" r:id="rId23"/>
    <p:sldId id="306" r:id="rId24"/>
    <p:sldId id="363" r:id="rId25"/>
    <p:sldId id="330" r:id="rId26"/>
    <p:sldId id="353" r:id="rId2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8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422" autoAdjust="0"/>
  </p:normalViewPr>
  <p:slideViewPr>
    <p:cSldViewPr snapToGrid="0">
      <p:cViewPr>
        <p:scale>
          <a:sx n="117" d="100"/>
          <a:sy n="117" d="100"/>
        </p:scale>
        <p:origin x="-354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3ADBC-494B-456E-99B8-2A25E403E722}" type="doc">
      <dgm:prSet loTypeId="urn:microsoft.com/office/officeart/2005/8/layout/arrow2" loCatId="process" qsTypeId="urn:microsoft.com/office/officeart/2005/8/quickstyle/simple3" qsCatId="simple" csTypeId="urn:microsoft.com/office/officeart/2005/8/colors/accent0_1" csCatId="mainScheme" phldr="1"/>
      <dgm:spPr/>
    </dgm:pt>
    <dgm:pt modelId="{7D7E9AB5-F282-4F8D-9A5C-274FD3E2C2E0}">
      <dgm:prSet phldrT="[Текст]" custT="1"/>
      <dgm:spPr/>
      <dgm:t>
        <a:bodyPr/>
        <a:lstStyle/>
        <a:p>
          <a:r>
            <a:rPr lang="ru-RU" sz="2400" b="1" dirty="0" smtClean="0"/>
            <a:t>Постоянный процесс</a:t>
          </a:r>
          <a:endParaRPr lang="ru-RU" sz="2400" b="1" dirty="0"/>
        </a:p>
      </dgm:t>
    </dgm:pt>
    <dgm:pt modelId="{F66265B6-3C77-4A6E-9FD4-5FC15CE773AB}" type="parTrans" cxnId="{9A53A742-C65E-433B-B7C5-BF5E83239BF2}">
      <dgm:prSet/>
      <dgm:spPr/>
      <dgm:t>
        <a:bodyPr/>
        <a:lstStyle/>
        <a:p>
          <a:endParaRPr lang="ru-RU"/>
        </a:p>
      </dgm:t>
    </dgm:pt>
    <dgm:pt modelId="{403467E3-EC60-4A55-A379-8C3ADAF25102}" type="sibTrans" cxnId="{9A53A742-C65E-433B-B7C5-BF5E83239BF2}">
      <dgm:prSet/>
      <dgm:spPr/>
      <dgm:t>
        <a:bodyPr/>
        <a:lstStyle/>
        <a:p>
          <a:endParaRPr lang="ru-RU"/>
        </a:p>
      </dgm:t>
    </dgm:pt>
    <dgm:pt modelId="{AF85BC6A-1504-409F-83DC-EEC0B2B7ED2F}">
      <dgm:prSet phldrT="[Текст]" custT="1"/>
      <dgm:spPr/>
      <dgm:t>
        <a:bodyPr/>
        <a:lstStyle/>
        <a:p>
          <a:r>
            <a:rPr lang="ru-RU" sz="2400" b="1" dirty="0" err="1" smtClean="0"/>
            <a:t>Критериальное</a:t>
          </a:r>
          <a:r>
            <a:rPr lang="ru-RU" sz="2400" b="1" dirty="0" smtClean="0"/>
            <a:t> оценивание</a:t>
          </a:r>
          <a:endParaRPr lang="ru-RU" sz="2400" b="1" dirty="0"/>
        </a:p>
      </dgm:t>
    </dgm:pt>
    <dgm:pt modelId="{727C7D6B-A9CF-4276-B4C7-8E7A56239F45}" type="parTrans" cxnId="{18935BBE-4CEE-436A-97F5-8BF68661F047}">
      <dgm:prSet/>
      <dgm:spPr/>
      <dgm:t>
        <a:bodyPr/>
        <a:lstStyle/>
        <a:p>
          <a:endParaRPr lang="ru-RU"/>
        </a:p>
      </dgm:t>
    </dgm:pt>
    <dgm:pt modelId="{B014BE5B-867F-4954-8252-718BD2CC17C9}" type="sibTrans" cxnId="{18935BBE-4CEE-436A-97F5-8BF68661F047}">
      <dgm:prSet/>
      <dgm:spPr/>
      <dgm:t>
        <a:bodyPr/>
        <a:lstStyle/>
        <a:p>
          <a:endParaRPr lang="ru-RU"/>
        </a:p>
      </dgm:t>
    </dgm:pt>
    <dgm:pt modelId="{0F5C85B7-B04D-4D97-B4A2-F34B12B6F0EC}">
      <dgm:prSet phldrT="[Текст]" custT="1"/>
      <dgm:spPr/>
      <dgm:t>
        <a:bodyPr/>
        <a:lstStyle/>
        <a:p>
          <a:r>
            <a:rPr lang="ru-RU" sz="2400" b="1" dirty="0" smtClean="0"/>
            <a:t>Заранее известные критерии</a:t>
          </a:r>
          <a:endParaRPr lang="ru-RU" sz="2400" b="1" dirty="0"/>
        </a:p>
      </dgm:t>
    </dgm:pt>
    <dgm:pt modelId="{E5E8D146-C912-470A-B5A0-2B33806D9E8D}" type="parTrans" cxnId="{5C956972-972B-49EF-AFC6-29D85240253B}">
      <dgm:prSet/>
      <dgm:spPr/>
      <dgm:t>
        <a:bodyPr/>
        <a:lstStyle/>
        <a:p>
          <a:endParaRPr lang="ru-RU"/>
        </a:p>
      </dgm:t>
    </dgm:pt>
    <dgm:pt modelId="{C52F4D6B-5484-4F1C-8D76-31CA5B6439C8}" type="sibTrans" cxnId="{5C956972-972B-49EF-AFC6-29D85240253B}">
      <dgm:prSet/>
      <dgm:spPr/>
      <dgm:t>
        <a:bodyPr/>
        <a:lstStyle/>
        <a:p>
          <a:endParaRPr lang="ru-RU"/>
        </a:p>
      </dgm:t>
    </dgm:pt>
    <dgm:pt modelId="{9185076A-D650-4B56-A74D-9C80725FE0B1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Оценка педагогом + </a:t>
          </a:r>
          <a:r>
            <a:rPr lang="ru-RU" sz="2400" b="1" dirty="0" err="1" smtClean="0"/>
            <a:t>самооценивание</a:t>
          </a:r>
          <a:endParaRPr lang="ru-RU" sz="2400" b="1" dirty="0"/>
        </a:p>
      </dgm:t>
    </dgm:pt>
    <dgm:pt modelId="{61A67272-D789-43D8-97EB-67A9E69BEAEA}" type="parTrans" cxnId="{44EAE59B-E8ED-430C-B7E2-130406FB66EF}">
      <dgm:prSet/>
      <dgm:spPr/>
      <dgm:t>
        <a:bodyPr/>
        <a:lstStyle/>
        <a:p>
          <a:endParaRPr lang="ru-RU"/>
        </a:p>
      </dgm:t>
    </dgm:pt>
    <dgm:pt modelId="{759844B4-D915-4171-8B36-90EF82CEB3C7}" type="sibTrans" cxnId="{44EAE59B-E8ED-430C-B7E2-130406FB66EF}">
      <dgm:prSet/>
      <dgm:spPr/>
      <dgm:t>
        <a:bodyPr/>
        <a:lstStyle/>
        <a:p>
          <a:endParaRPr lang="ru-RU"/>
        </a:p>
      </dgm:t>
    </dgm:pt>
    <dgm:pt modelId="{BA545910-0905-422C-B8A2-3C9BA55656C4}" type="pres">
      <dgm:prSet presAssocID="{D283ADBC-494B-456E-99B8-2A25E403E722}" presName="arrowDiagram" presStyleCnt="0">
        <dgm:presLayoutVars>
          <dgm:chMax val="5"/>
          <dgm:dir/>
          <dgm:resizeHandles val="exact"/>
        </dgm:presLayoutVars>
      </dgm:prSet>
      <dgm:spPr/>
    </dgm:pt>
    <dgm:pt modelId="{AB20AF51-7426-49BB-9156-0C5EC13F6B32}" type="pres">
      <dgm:prSet presAssocID="{D283ADBC-494B-456E-99B8-2A25E403E722}" presName="arrow" presStyleLbl="bgShp" presStyleIdx="0" presStyleCnt="1" custScaleX="105601"/>
      <dgm:spPr/>
    </dgm:pt>
    <dgm:pt modelId="{A31CFD21-F026-4587-AC23-0004D4B1EE5F}" type="pres">
      <dgm:prSet presAssocID="{D283ADBC-494B-456E-99B8-2A25E403E722}" presName="arrowDiagram4" presStyleCnt="0"/>
      <dgm:spPr/>
    </dgm:pt>
    <dgm:pt modelId="{44D8BE79-F3A8-43D0-B426-F038C536D226}" type="pres">
      <dgm:prSet presAssocID="{7D7E9AB5-F282-4F8D-9A5C-274FD3E2C2E0}" presName="bullet4a" presStyleLbl="node1" presStyleIdx="0" presStyleCnt="4"/>
      <dgm:spPr/>
    </dgm:pt>
    <dgm:pt modelId="{F5191460-08BD-45DD-9CEA-27DF7A542610}" type="pres">
      <dgm:prSet presAssocID="{7D7E9AB5-F282-4F8D-9A5C-274FD3E2C2E0}" presName="textBox4a" presStyleLbl="revTx" presStyleIdx="0" presStyleCnt="4" custScaleX="185714" custLinFactNeighborX="25820" custLinFactNeighborY="7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39F3C-687D-43E0-8608-2D8808FB2FDD}" type="pres">
      <dgm:prSet presAssocID="{AF85BC6A-1504-409F-83DC-EEC0B2B7ED2F}" presName="bullet4b" presStyleLbl="node1" presStyleIdx="1" presStyleCnt="4"/>
      <dgm:spPr/>
    </dgm:pt>
    <dgm:pt modelId="{D57ACC35-2171-4896-B766-59D5F9567175}" type="pres">
      <dgm:prSet presAssocID="{AF85BC6A-1504-409F-83DC-EEC0B2B7ED2F}" presName="textBox4b" presStyleLbl="revTx" presStyleIdx="1" presStyleCnt="4" custScaleX="147347" custLinFactNeighborX="8981" custLinFactNeighborY="1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FF945-4ABF-40CA-928C-797729033A49}" type="pres">
      <dgm:prSet presAssocID="{0F5C85B7-B04D-4D97-B4A2-F34B12B6F0EC}" presName="bullet4c" presStyleLbl="node1" presStyleIdx="2" presStyleCnt="4"/>
      <dgm:spPr/>
    </dgm:pt>
    <dgm:pt modelId="{A0EE33A8-ED23-4491-B84C-D44C4861D7F1}" type="pres">
      <dgm:prSet presAssocID="{0F5C85B7-B04D-4D97-B4A2-F34B12B6F0EC}" presName="textBox4c" presStyleLbl="revTx" presStyleIdx="2" presStyleCnt="4" custScaleX="176190" custLinFactNeighborX="35418" custLinFactNeighborY="-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B014C-2FD1-49DB-BD9D-ED163DCF406A}" type="pres">
      <dgm:prSet presAssocID="{9185076A-D650-4B56-A74D-9C80725FE0B1}" presName="bullet4d" presStyleLbl="node1" presStyleIdx="3" presStyleCnt="4"/>
      <dgm:spPr/>
    </dgm:pt>
    <dgm:pt modelId="{8AA8C204-B95F-46C4-A35C-6FD5275E5959}" type="pres">
      <dgm:prSet presAssocID="{9185076A-D650-4B56-A74D-9C80725FE0B1}" presName="textBox4d" presStyleLbl="revTx" presStyleIdx="3" presStyleCnt="4" custScaleX="177183" custLinFactNeighborX="27807" custLinFactNeighborY="-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43F04-7F3D-48CA-A173-E161FC7584BA}" type="presOf" srcId="{7D7E9AB5-F282-4F8D-9A5C-274FD3E2C2E0}" destId="{F5191460-08BD-45DD-9CEA-27DF7A542610}" srcOrd="0" destOrd="0" presId="urn:microsoft.com/office/officeart/2005/8/layout/arrow2"/>
    <dgm:cxn modelId="{DFFBC53A-190D-40C0-946C-7C0AA3AF87DF}" type="presOf" srcId="{9185076A-D650-4B56-A74D-9C80725FE0B1}" destId="{8AA8C204-B95F-46C4-A35C-6FD5275E5959}" srcOrd="0" destOrd="0" presId="urn:microsoft.com/office/officeart/2005/8/layout/arrow2"/>
    <dgm:cxn modelId="{44EAE59B-E8ED-430C-B7E2-130406FB66EF}" srcId="{D283ADBC-494B-456E-99B8-2A25E403E722}" destId="{9185076A-D650-4B56-A74D-9C80725FE0B1}" srcOrd="3" destOrd="0" parTransId="{61A67272-D789-43D8-97EB-67A9E69BEAEA}" sibTransId="{759844B4-D915-4171-8B36-90EF82CEB3C7}"/>
    <dgm:cxn modelId="{36B15F39-52A6-4B35-9FCD-ACE66CD87400}" type="presOf" srcId="{D283ADBC-494B-456E-99B8-2A25E403E722}" destId="{BA545910-0905-422C-B8A2-3C9BA55656C4}" srcOrd="0" destOrd="0" presId="urn:microsoft.com/office/officeart/2005/8/layout/arrow2"/>
    <dgm:cxn modelId="{18935BBE-4CEE-436A-97F5-8BF68661F047}" srcId="{D283ADBC-494B-456E-99B8-2A25E403E722}" destId="{AF85BC6A-1504-409F-83DC-EEC0B2B7ED2F}" srcOrd="1" destOrd="0" parTransId="{727C7D6B-A9CF-4276-B4C7-8E7A56239F45}" sibTransId="{B014BE5B-867F-4954-8252-718BD2CC17C9}"/>
    <dgm:cxn modelId="{AF693B2A-7079-427A-B657-59A538816B9B}" type="presOf" srcId="{AF85BC6A-1504-409F-83DC-EEC0B2B7ED2F}" destId="{D57ACC35-2171-4896-B766-59D5F9567175}" srcOrd="0" destOrd="0" presId="urn:microsoft.com/office/officeart/2005/8/layout/arrow2"/>
    <dgm:cxn modelId="{5C956972-972B-49EF-AFC6-29D85240253B}" srcId="{D283ADBC-494B-456E-99B8-2A25E403E722}" destId="{0F5C85B7-B04D-4D97-B4A2-F34B12B6F0EC}" srcOrd="2" destOrd="0" parTransId="{E5E8D146-C912-470A-B5A0-2B33806D9E8D}" sibTransId="{C52F4D6B-5484-4F1C-8D76-31CA5B6439C8}"/>
    <dgm:cxn modelId="{9A53A742-C65E-433B-B7C5-BF5E83239BF2}" srcId="{D283ADBC-494B-456E-99B8-2A25E403E722}" destId="{7D7E9AB5-F282-4F8D-9A5C-274FD3E2C2E0}" srcOrd="0" destOrd="0" parTransId="{F66265B6-3C77-4A6E-9FD4-5FC15CE773AB}" sibTransId="{403467E3-EC60-4A55-A379-8C3ADAF25102}"/>
    <dgm:cxn modelId="{5A5F22C0-3C9A-4C79-B7C3-16DE258C6508}" type="presOf" srcId="{0F5C85B7-B04D-4D97-B4A2-F34B12B6F0EC}" destId="{A0EE33A8-ED23-4491-B84C-D44C4861D7F1}" srcOrd="0" destOrd="0" presId="urn:microsoft.com/office/officeart/2005/8/layout/arrow2"/>
    <dgm:cxn modelId="{D16EDD6F-14D7-4814-A37E-9A207B8BF37E}" type="presParOf" srcId="{BA545910-0905-422C-B8A2-3C9BA55656C4}" destId="{AB20AF51-7426-49BB-9156-0C5EC13F6B32}" srcOrd="0" destOrd="0" presId="urn:microsoft.com/office/officeart/2005/8/layout/arrow2"/>
    <dgm:cxn modelId="{E26F443F-2DBC-4AD7-8D04-2B8FB5240FDD}" type="presParOf" srcId="{BA545910-0905-422C-B8A2-3C9BA55656C4}" destId="{A31CFD21-F026-4587-AC23-0004D4B1EE5F}" srcOrd="1" destOrd="0" presId="urn:microsoft.com/office/officeart/2005/8/layout/arrow2"/>
    <dgm:cxn modelId="{E6754E75-5FBA-4CFB-8215-7332DCE7068F}" type="presParOf" srcId="{A31CFD21-F026-4587-AC23-0004D4B1EE5F}" destId="{44D8BE79-F3A8-43D0-B426-F038C536D226}" srcOrd="0" destOrd="0" presId="urn:microsoft.com/office/officeart/2005/8/layout/arrow2"/>
    <dgm:cxn modelId="{FFAAC89E-9318-4C9B-A27B-23199D66D00C}" type="presParOf" srcId="{A31CFD21-F026-4587-AC23-0004D4B1EE5F}" destId="{F5191460-08BD-45DD-9CEA-27DF7A542610}" srcOrd="1" destOrd="0" presId="urn:microsoft.com/office/officeart/2005/8/layout/arrow2"/>
    <dgm:cxn modelId="{95CBE6EA-5C29-423D-9CD5-817A8BC5167F}" type="presParOf" srcId="{A31CFD21-F026-4587-AC23-0004D4B1EE5F}" destId="{F4439F3C-687D-43E0-8608-2D8808FB2FDD}" srcOrd="2" destOrd="0" presId="urn:microsoft.com/office/officeart/2005/8/layout/arrow2"/>
    <dgm:cxn modelId="{AB42F6C2-427A-4F3F-A09F-35625A73DEE9}" type="presParOf" srcId="{A31CFD21-F026-4587-AC23-0004D4B1EE5F}" destId="{D57ACC35-2171-4896-B766-59D5F9567175}" srcOrd="3" destOrd="0" presId="urn:microsoft.com/office/officeart/2005/8/layout/arrow2"/>
    <dgm:cxn modelId="{0836631E-E0AE-4371-8DF6-4BCE84ED8053}" type="presParOf" srcId="{A31CFD21-F026-4587-AC23-0004D4B1EE5F}" destId="{9ECFF945-4ABF-40CA-928C-797729033A49}" srcOrd="4" destOrd="0" presId="urn:microsoft.com/office/officeart/2005/8/layout/arrow2"/>
    <dgm:cxn modelId="{8902AF32-188F-4CDB-B1EC-D42D55BED014}" type="presParOf" srcId="{A31CFD21-F026-4587-AC23-0004D4B1EE5F}" destId="{A0EE33A8-ED23-4491-B84C-D44C4861D7F1}" srcOrd="5" destOrd="0" presId="urn:microsoft.com/office/officeart/2005/8/layout/arrow2"/>
    <dgm:cxn modelId="{4DC70478-1062-4CA6-AA24-C2455471B2C0}" type="presParOf" srcId="{A31CFD21-F026-4587-AC23-0004D4B1EE5F}" destId="{7D3B014C-2FD1-49DB-BD9D-ED163DCF406A}" srcOrd="6" destOrd="0" presId="urn:microsoft.com/office/officeart/2005/8/layout/arrow2"/>
    <dgm:cxn modelId="{68ADF00C-99C1-4C68-B7C7-92008AFA9F2A}" type="presParOf" srcId="{A31CFD21-F026-4587-AC23-0004D4B1EE5F}" destId="{8AA8C204-B95F-46C4-A35C-6FD5275E595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5ADD4-5B1C-4A35-8F2E-495C417AAF6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F42C69F-AAE7-4234-A3A4-999A578B86B7}">
      <dgm:prSet phldrT="[Текст]" custT="1"/>
      <dgm:spPr/>
      <dgm:t>
        <a:bodyPr/>
        <a:lstStyle/>
        <a:p>
          <a:r>
            <a:rPr lang="ru-RU" sz="2000" b="1" dirty="0" smtClean="0"/>
            <a:t>Центрировано на ученике</a:t>
          </a:r>
          <a:endParaRPr lang="ru-RU" sz="2000" b="1" dirty="0"/>
        </a:p>
      </dgm:t>
    </dgm:pt>
    <dgm:pt modelId="{72AABEE2-33B9-4AF4-A673-3D90C2D568CE}" type="parTrans" cxnId="{4E468816-D8C0-45F0-BF7C-85FC11550954}">
      <dgm:prSet/>
      <dgm:spPr/>
      <dgm:t>
        <a:bodyPr/>
        <a:lstStyle/>
        <a:p>
          <a:endParaRPr lang="ru-RU"/>
        </a:p>
      </dgm:t>
    </dgm:pt>
    <dgm:pt modelId="{10DA2DE7-2612-4B9E-866E-0F48EA9FF349}" type="sibTrans" cxnId="{4E468816-D8C0-45F0-BF7C-85FC11550954}">
      <dgm:prSet/>
      <dgm:spPr/>
      <dgm:t>
        <a:bodyPr/>
        <a:lstStyle/>
        <a:p>
          <a:endParaRPr lang="ru-RU"/>
        </a:p>
      </dgm:t>
    </dgm:pt>
    <dgm:pt modelId="{74DCC96A-2D56-40FC-98DE-9D9B470AE071}">
      <dgm:prSet phldrT="[Текст]" custT="1"/>
      <dgm:spPr/>
      <dgm:t>
        <a:bodyPr/>
        <a:lstStyle/>
        <a:p>
          <a:r>
            <a:rPr lang="ru-RU" sz="2000" b="1" dirty="0" smtClean="0"/>
            <a:t>Направляется учителем</a:t>
          </a:r>
          <a:endParaRPr lang="ru-RU" sz="2000" b="1" dirty="0"/>
        </a:p>
      </dgm:t>
    </dgm:pt>
    <dgm:pt modelId="{5B998D47-BAFC-4A37-B78C-29AE4FD87052}" type="parTrans" cxnId="{7397F3D7-7EB5-4137-A973-C91CC450D824}">
      <dgm:prSet/>
      <dgm:spPr/>
      <dgm:t>
        <a:bodyPr/>
        <a:lstStyle/>
        <a:p>
          <a:endParaRPr lang="ru-RU"/>
        </a:p>
      </dgm:t>
    </dgm:pt>
    <dgm:pt modelId="{86A33C4A-9833-44F7-80D4-7694500EA183}" type="sibTrans" cxnId="{7397F3D7-7EB5-4137-A973-C91CC450D824}">
      <dgm:prSet/>
      <dgm:spPr/>
      <dgm:t>
        <a:bodyPr/>
        <a:lstStyle/>
        <a:p>
          <a:endParaRPr lang="ru-RU"/>
        </a:p>
      </dgm:t>
    </dgm:pt>
    <dgm:pt modelId="{CB2BED62-03A5-4A63-AB74-E72A99567A36}">
      <dgm:prSet phldrT="[Текст]" custT="1"/>
      <dgm:spPr/>
      <dgm:t>
        <a:bodyPr/>
        <a:lstStyle/>
        <a:p>
          <a:r>
            <a:rPr lang="ru-RU" sz="2000" b="1" dirty="0" smtClean="0"/>
            <a:t>Разносторонне результативно</a:t>
          </a:r>
          <a:endParaRPr lang="ru-RU" sz="2000" b="1" dirty="0"/>
        </a:p>
      </dgm:t>
    </dgm:pt>
    <dgm:pt modelId="{86BA6A49-4EB8-4757-88EE-DB896AAE3CBA}" type="parTrans" cxnId="{33FC9F38-4295-4C7C-A8BE-FD31E687714B}">
      <dgm:prSet/>
      <dgm:spPr/>
      <dgm:t>
        <a:bodyPr/>
        <a:lstStyle/>
        <a:p>
          <a:endParaRPr lang="ru-RU"/>
        </a:p>
      </dgm:t>
    </dgm:pt>
    <dgm:pt modelId="{01FF7F70-C8FD-4194-9FD5-BAF413ED4FF8}" type="sibTrans" cxnId="{33FC9F38-4295-4C7C-A8BE-FD31E687714B}">
      <dgm:prSet/>
      <dgm:spPr/>
      <dgm:t>
        <a:bodyPr/>
        <a:lstStyle/>
        <a:p>
          <a:endParaRPr lang="ru-RU"/>
        </a:p>
      </dgm:t>
    </dgm:pt>
    <dgm:pt modelId="{6140E1EC-32CC-4870-B0F0-3638D4ADB126}">
      <dgm:prSet phldrT="[Текст]" custT="1"/>
      <dgm:spPr/>
      <dgm:t>
        <a:bodyPr/>
        <a:lstStyle/>
        <a:p>
          <a:r>
            <a:rPr lang="ru-RU" sz="2000" b="1" dirty="0" smtClean="0"/>
            <a:t>Формирует учебный процесс</a:t>
          </a:r>
          <a:endParaRPr lang="ru-RU" sz="2000" b="1" dirty="0"/>
        </a:p>
      </dgm:t>
    </dgm:pt>
    <dgm:pt modelId="{91FA4157-A26F-48BD-9197-80BEE1741D86}" type="parTrans" cxnId="{725CB2DB-ED0A-4328-A768-C466C1BAAB64}">
      <dgm:prSet/>
      <dgm:spPr/>
      <dgm:t>
        <a:bodyPr/>
        <a:lstStyle/>
        <a:p>
          <a:endParaRPr lang="ru-RU"/>
        </a:p>
      </dgm:t>
    </dgm:pt>
    <dgm:pt modelId="{F147F716-94F9-4C64-8EAD-8935041730D3}" type="sibTrans" cxnId="{725CB2DB-ED0A-4328-A768-C466C1BAAB64}">
      <dgm:prSet/>
      <dgm:spPr/>
      <dgm:t>
        <a:bodyPr/>
        <a:lstStyle/>
        <a:p>
          <a:endParaRPr lang="ru-RU"/>
        </a:p>
      </dgm:t>
    </dgm:pt>
    <dgm:pt modelId="{B0A50423-D443-462A-BDEE-EB557A1CC69A}">
      <dgm:prSet phldrT="[Текст]" custT="1"/>
      <dgm:spPr/>
      <dgm:t>
        <a:bodyPr/>
        <a:lstStyle/>
        <a:p>
          <a:r>
            <a:rPr lang="ru-RU" sz="2000" b="1" dirty="0" smtClean="0"/>
            <a:t>Определено контекстом</a:t>
          </a:r>
          <a:endParaRPr lang="ru-RU" sz="2000" b="1" dirty="0"/>
        </a:p>
      </dgm:t>
    </dgm:pt>
    <dgm:pt modelId="{817686C2-B75A-4A05-B991-34367B7EE9F1}" type="parTrans" cxnId="{5D031EAE-902D-4B5E-BA6B-B551E539DA5D}">
      <dgm:prSet/>
      <dgm:spPr/>
      <dgm:t>
        <a:bodyPr/>
        <a:lstStyle/>
        <a:p>
          <a:endParaRPr lang="ru-RU"/>
        </a:p>
      </dgm:t>
    </dgm:pt>
    <dgm:pt modelId="{484E4ED0-5E8A-4774-AF44-288D82431562}" type="sibTrans" cxnId="{5D031EAE-902D-4B5E-BA6B-B551E539DA5D}">
      <dgm:prSet/>
      <dgm:spPr/>
      <dgm:t>
        <a:bodyPr/>
        <a:lstStyle/>
        <a:p>
          <a:endParaRPr lang="ru-RU"/>
        </a:p>
      </dgm:t>
    </dgm:pt>
    <dgm:pt modelId="{5D002433-423B-4D13-B4F7-DEAB031369A6}">
      <dgm:prSet phldrT="[Текст]" custT="1"/>
      <dgm:spPr/>
      <dgm:t>
        <a:bodyPr/>
        <a:lstStyle/>
        <a:p>
          <a:r>
            <a:rPr lang="ru-RU" sz="2000" b="1" dirty="0" smtClean="0"/>
            <a:t>Непрерывно</a:t>
          </a:r>
          <a:endParaRPr lang="ru-RU" sz="2000" b="1" dirty="0"/>
        </a:p>
      </dgm:t>
    </dgm:pt>
    <dgm:pt modelId="{997B8F1B-76E6-4716-B300-40813802E2ED}" type="parTrans" cxnId="{BAC2F420-8FD0-4CBB-B44A-DBE2243FDC11}">
      <dgm:prSet/>
      <dgm:spPr/>
      <dgm:t>
        <a:bodyPr/>
        <a:lstStyle/>
        <a:p>
          <a:endParaRPr lang="ru-RU"/>
        </a:p>
      </dgm:t>
    </dgm:pt>
    <dgm:pt modelId="{7FA9D0BD-9EA4-455C-B6AD-C5103D3A5381}" type="sibTrans" cxnId="{BAC2F420-8FD0-4CBB-B44A-DBE2243FDC11}">
      <dgm:prSet/>
      <dgm:spPr/>
      <dgm:t>
        <a:bodyPr/>
        <a:lstStyle/>
        <a:p>
          <a:endParaRPr lang="ru-RU"/>
        </a:p>
      </dgm:t>
    </dgm:pt>
    <dgm:pt modelId="{EBBBA044-0514-46FA-9B4B-7717760C1AAA}">
      <dgm:prSet phldrT="[Текст]" custT="1"/>
      <dgm:spPr/>
      <dgm:t>
        <a:bodyPr/>
        <a:lstStyle/>
        <a:p>
          <a:r>
            <a:rPr lang="ru-RU" sz="1800" b="1" dirty="0" smtClean="0"/>
            <a:t>Основано на качественном преподавании</a:t>
          </a:r>
          <a:endParaRPr lang="ru-RU" sz="1800" b="1" dirty="0"/>
        </a:p>
      </dgm:t>
    </dgm:pt>
    <dgm:pt modelId="{C66A4225-57C1-4F56-A26B-D7B7F6F2D06E}" type="parTrans" cxnId="{EA43AD88-5731-4215-993D-DF9B9E4BCFE3}">
      <dgm:prSet/>
      <dgm:spPr/>
      <dgm:t>
        <a:bodyPr/>
        <a:lstStyle/>
        <a:p>
          <a:endParaRPr lang="ru-RU"/>
        </a:p>
      </dgm:t>
    </dgm:pt>
    <dgm:pt modelId="{7B1A7477-56A0-4F4C-984B-337CEF6FDED5}" type="sibTrans" cxnId="{EA43AD88-5731-4215-993D-DF9B9E4BCFE3}">
      <dgm:prSet/>
      <dgm:spPr/>
      <dgm:t>
        <a:bodyPr/>
        <a:lstStyle/>
        <a:p>
          <a:endParaRPr lang="ru-RU"/>
        </a:p>
      </dgm:t>
    </dgm:pt>
    <dgm:pt modelId="{63E8D95C-3ED5-46E0-85B3-2B92B78729B5}" type="pres">
      <dgm:prSet presAssocID="{B1E5ADD4-5B1C-4A35-8F2E-495C417AAF64}" presName="compositeShape" presStyleCnt="0">
        <dgm:presLayoutVars>
          <dgm:dir/>
          <dgm:resizeHandles/>
        </dgm:presLayoutVars>
      </dgm:prSet>
      <dgm:spPr/>
    </dgm:pt>
    <dgm:pt modelId="{80F3792F-0FE8-4236-92F9-FC23F4200DA4}" type="pres">
      <dgm:prSet presAssocID="{B1E5ADD4-5B1C-4A35-8F2E-495C417AAF64}" presName="pyramid" presStyleLbl="node1" presStyleIdx="0" presStyleCnt="1"/>
      <dgm:spPr/>
    </dgm:pt>
    <dgm:pt modelId="{6B6DB7F0-EF00-4352-BF60-E9E8D603C77B}" type="pres">
      <dgm:prSet presAssocID="{B1E5ADD4-5B1C-4A35-8F2E-495C417AAF64}" presName="theList" presStyleCnt="0"/>
      <dgm:spPr/>
    </dgm:pt>
    <dgm:pt modelId="{F5540F66-7951-45FD-BA07-B8F29075C7B2}" type="pres">
      <dgm:prSet presAssocID="{AF42C69F-AAE7-4234-A3A4-999A578B86B7}" presName="aNode" presStyleLbl="fgAcc1" presStyleIdx="0" presStyleCnt="7" custScaleX="175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68100-D6CA-4DDA-B63C-41B6AD20114E}" type="pres">
      <dgm:prSet presAssocID="{AF42C69F-AAE7-4234-A3A4-999A578B86B7}" presName="aSpace" presStyleCnt="0"/>
      <dgm:spPr/>
    </dgm:pt>
    <dgm:pt modelId="{D354134F-B6F8-441B-BFD2-8F9F40ACAB05}" type="pres">
      <dgm:prSet presAssocID="{74DCC96A-2D56-40FC-98DE-9D9B470AE071}" presName="aNode" presStyleLbl="fgAcc1" presStyleIdx="1" presStyleCnt="7" custScaleX="173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3210F-B4F1-40C7-90C5-E3E86C66FDEB}" type="pres">
      <dgm:prSet presAssocID="{74DCC96A-2D56-40FC-98DE-9D9B470AE071}" presName="aSpace" presStyleCnt="0"/>
      <dgm:spPr/>
    </dgm:pt>
    <dgm:pt modelId="{D66513D2-3615-4BBF-AACF-AEC57D83C25E}" type="pres">
      <dgm:prSet presAssocID="{CB2BED62-03A5-4A63-AB74-E72A99567A36}" presName="aNode" presStyleLbl="fgAcc1" presStyleIdx="2" presStyleCnt="7" custScaleX="172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61C88-844D-4A26-BD75-6A287C7EFC87}" type="pres">
      <dgm:prSet presAssocID="{CB2BED62-03A5-4A63-AB74-E72A99567A36}" presName="aSpace" presStyleCnt="0"/>
      <dgm:spPr/>
    </dgm:pt>
    <dgm:pt modelId="{8408EEB1-8CA3-4F3D-A73B-288ED0959B40}" type="pres">
      <dgm:prSet presAssocID="{6140E1EC-32CC-4870-B0F0-3638D4ADB126}" presName="aNode" presStyleLbl="fgAcc1" presStyleIdx="3" presStyleCnt="7" custScaleX="172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E341E-C6B0-4126-9E59-F3AE2F36DE5A}" type="pres">
      <dgm:prSet presAssocID="{6140E1EC-32CC-4870-B0F0-3638D4ADB126}" presName="aSpace" presStyleCnt="0"/>
      <dgm:spPr/>
    </dgm:pt>
    <dgm:pt modelId="{D34403C9-C7EB-4C8A-BEF1-40E3C483AEFB}" type="pres">
      <dgm:prSet presAssocID="{B0A50423-D443-462A-BDEE-EB557A1CC69A}" presName="aNode" presStyleLbl="fgAcc1" presStyleIdx="4" presStyleCnt="7" custScaleX="173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B7635-B9DB-4C31-968A-1CEF0107D634}" type="pres">
      <dgm:prSet presAssocID="{B0A50423-D443-462A-BDEE-EB557A1CC69A}" presName="aSpace" presStyleCnt="0"/>
      <dgm:spPr/>
    </dgm:pt>
    <dgm:pt modelId="{E8A22B1F-E815-42BB-B13A-75F5D560CC5F}" type="pres">
      <dgm:prSet presAssocID="{5D002433-423B-4D13-B4F7-DEAB031369A6}" presName="aNode" presStyleLbl="fgAcc1" presStyleIdx="5" presStyleCnt="7" custScaleX="173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7DB2B-45A5-4D23-809E-692606E1F0A5}" type="pres">
      <dgm:prSet presAssocID="{5D002433-423B-4D13-B4F7-DEAB031369A6}" presName="aSpace" presStyleCnt="0"/>
      <dgm:spPr/>
    </dgm:pt>
    <dgm:pt modelId="{63D55486-F749-456D-A4E1-9D6A3100C868}" type="pres">
      <dgm:prSet presAssocID="{EBBBA044-0514-46FA-9B4B-7717760C1AAA}" presName="aNode" presStyleLbl="fgAcc1" presStyleIdx="6" presStyleCnt="7" custScaleX="173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5ECF5-108D-4637-BE57-72C565C88E75}" type="pres">
      <dgm:prSet presAssocID="{EBBBA044-0514-46FA-9B4B-7717760C1AAA}" presName="aSpace" presStyleCnt="0"/>
      <dgm:spPr/>
    </dgm:pt>
  </dgm:ptLst>
  <dgm:cxnLst>
    <dgm:cxn modelId="{86221270-80D6-473D-9F4B-1B8E360C787F}" type="presOf" srcId="{74DCC96A-2D56-40FC-98DE-9D9B470AE071}" destId="{D354134F-B6F8-441B-BFD2-8F9F40ACAB05}" srcOrd="0" destOrd="0" presId="urn:microsoft.com/office/officeart/2005/8/layout/pyramid2"/>
    <dgm:cxn modelId="{D2AD6FE0-32ED-46E6-B1ED-FF0EC87F5A6A}" type="presOf" srcId="{EBBBA044-0514-46FA-9B4B-7717760C1AAA}" destId="{63D55486-F749-456D-A4E1-9D6A3100C868}" srcOrd="0" destOrd="0" presId="urn:microsoft.com/office/officeart/2005/8/layout/pyramid2"/>
    <dgm:cxn modelId="{725CB2DB-ED0A-4328-A768-C466C1BAAB64}" srcId="{B1E5ADD4-5B1C-4A35-8F2E-495C417AAF64}" destId="{6140E1EC-32CC-4870-B0F0-3638D4ADB126}" srcOrd="3" destOrd="0" parTransId="{91FA4157-A26F-48BD-9197-80BEE1741D86}" sibTransId="{F147F716-94F9-4C64-8EAD-8935041730D3}"/>
    <dgm:cxn modelId="{4E468816-D8C0-45F0-BF7C-85FC11550954}" srcId="{B1E5ADD4-5B1C-4A35-8F2E-495C417AAF64}" destId="{AF42C69F-AAE7-4234-A3A4-999A578B86B7}" srcOrd="0" destOrd="0" parTransId="{72AABEE2-33B9-4AF4-A673-3D90C2D568CE}" sibTransId="{10DA2DE7-2612-4B9E-866E-0F48EA9FF349}"/>
    <dgm:cxn modelId="{C6B2E991-6509-44B6-A584-A81ED224E64A}" type="presOf" srcId="{AF42C69F-AAE7-4234-A3A4-999A578B86B7}" destId="{F5540F66-7951-45FD-BA07-B8F29075C7B2}" srcOrd="0" destOrd="0" presId="urn:microsoft.com/office/officeart/2005/8/layout/pyramid2"/>
    <dgm:cxn modelId="{63EE17F4-E83D-46DB-94B9-8BF3B2984659}" type="presOf" srcId="{5D002433-423B-4D13-B4F7-DEAB031369A6}" destId="{E8A22B1F-E815-42BB-B13A-75F5D560CC5F}" srcOrd="0" destOrd="0" presId="urn:microsoft.com/office/officeart/2005/8/layout/pyramid2"/>
    <dgm:cxn modelId="{7397F3D7-7EB5-4137-A973-C91CC450D824}" srcId="{B1E5ADD4-5B1C-4A35-8F2E-495C417AAF64}" destId="{74DCC96A-2D56-40FC-98DE-9D9B470AE071}" srcOrd="1" destOrd="0" parTransId="{5B998D47-BAFC-4A37-B78C-29AE4FD87052}" sibTransId="{86A33C4A-9833-44F7-80D4-7694500EA183}"/>
    <dgm:cxn modelId="{BB3C82C6-70C6-46BF-9015-C0B7080E815B}" type="presOf" srcId="{6140E1EC-32CC-4870-B0F0-3638D4ADB126}" destId="{8408EEB1-8CA3-4F3D-A73B-288ED0959B40}" srcOrd="0" destOrd="0" presId="urn:microsoft.com/office/officeart/2005/8/layout/pyramid2"/>
    <dgm:cxn modelId="{5D031EAE-902D-4B5E-BA6B-B551E539DA5D}" srcId="{B1E5ADD4-5B1C-4A35-8F2E-495C417AAF64}" destId="{B0A50423-D443-462A-BDEE-EB557A1CC69A}" srcOrd="4" destOrd="0" parTransId="{817686C2-B75A-4A05-B991-34367B7EE9F1}" sibTransId="{484E4ED0-5E8A-4774-AF44-288D82431562}"/>
    <dgm:cxn modelId="{A6BE3AC6-0FBB-436E-A988-EF2B15E7ADCD}" type="presOf" srcId="{B0A50423-D443-462A-BDEE-EB557A1CC69A}" destId="{D34403C9-C7EB-4C8A-BEF1-40E3C483AEFB}" srcOrd="0" destOrd="0" presId="urn:microsoft.com/office/officeart/2005/8/layout/pyramid2"/>
    <dgm:cxn modelId="{EA43AD88-5731-4215-993D-DF9B9E4BCFE3}" srcId="{B1E5ADD4-5B1C-4A35-8F2E-495C417AAF64}" destId="{EBBBA044-0514-46FA-9B4B-7717760C1AAA}" srcOrd="6" destOrd="0" parTransId="{C66A4225-57C1-4F56-A26B-D7B7F6F2D06E}" sibTransId="{7B1A7477-56A0-4F4C-984B-337CEF6FDED5}"/>
    <dgm:cxn modelId="{4AC331A0-424D-49F6-8585-5AC8E8DE57B9}" type="presOf" srcId="{B1E5ADD4-5B1C-4A35-8F2E-495C417AAF64}" destId="{63E8D95C-3ED5-46E0-85B3-2B92B78729B5}" srcOrd="0" destOrd="0" presId="urn:microsoft.com/office/officeart/2005/8/layout/pyramid2"/>
    <dgm:cxn modelId="{BAC2F420-8FD0-4CBB-B44A-DBE2243FDC11}" srcId="{B1E5ADD4-5B1C-4A35-8F2E-495C417AAF64}" destId="{5D002433-423B-4D13-B4F7-DEAB031369A6}" srcOrd="5" destOrd="0" parTransId="{997B8F1B-76E6-4716-B300-40813802E2ED}" sibTransId="{7FA9D0BD-9EA4-455C-B6AD-C5103D3A5381}"/>
    <dgm:cxn modelId="{33FC9F38-4295-4C7C-A8BE-FD31E687714B}" srcId="{B1E5ADD4-5B1C-4A35-8F2E-495C417AAF64}" destId="{CB2BED62-03A5-4A63-AB74-E72A99567A36}" srcOrd="2" destOrd="0" parTransId="{86BA6A49-4EB8-4757-88EE-DB896AAE3CBA}" sibTransId="{01FF7F70-C8FD-4194-9FD5-BAF413ED4FF8}"/>
    <dgm:cxn modelId="{7C57C380-6472-4847-8ADB-8E57EA8CDE73}" type="presOf" srcId="{CB2BED62-03A5-4A63-AB74-E72A99567A36}" destId="{D66513D2-3615-4BBF-AACF-AEC57D83C25E}" srcOrd="0" destOrd="0" presId="urn:microsoft.com/office/officeart/2005/8/layout/pyramid2"/>
    <dgm:cxn modelId="{BE92519B-8CED-45EB-A442-9F1852D51DB7}" type="presParOf" srcId="{63E8D95C-3ED5-46E0-85B3-2B92B78729B5}" destId="{80F3792F-0FE8-4236-92F9-FC23F4200DA4}" srcOrd="0" destOrd="0" presId="urn:microsoft.com/office/officeart/2005/8/layout/pyramid2"/>
    <dgm:cxn modelId="{DF92F7DD-22B1-4933-8EDB-7F8B7E674CE8}" type="presParOf" srcId="{63E8D95C-3ED5-46E0-85B3-2B92B78729B5}" destId="{6B6DB7F0-EF00-4352-BF60-E9E8D603C77B}" srcOrd="1" destOrd="0" presId="urn:microsoft.com/office/officeart/2005/8/layout/pyramid2"/>
    <dgm:cxn modelId="{58A46D66-9C56-4E4C-9DB0-8A81E5A3BC83}" type="presParOf" srcId="{6B6DB7F0-EF00-4352-BF60-E9E8D603C77B}" destId="{F5540F66-7951-45FD-BA07-B8F29075C7B2}" srcOrd="0" destOrd="0" presId="urn:microsoft.com/office/officeart/2005/8/layout/pyramid2"/>
    <dgm:cxn modelId="{2A8D91C8-058C-45E5-B381-983BCD96E3BD}" type="presParOf" srcId="{6B6DB7F0-EF00-4352-BF60-E9E8D603C77B}" destId="{97068100-D6CA-4DDA-B63C-41B6AD20114E}" srcOrd="1" destOrd="0" presId="urn:microsoft.com/office/officeart/2005/8/layout/pyramid2"/>
    <dgm:cxn modelId="{5FB18735-E021-4613-ADD4-92328D0D2054}" type="presParOf" srcId="{6B6DB7F0-EF00-4352-BF60-E9E8D603C77B}" destId="{D354134F-B6F8-441B-BFD2-8F9F40ACAB05}" srcOrd="2" destOrd="0" presId="urn:microsoft.com/office/officeart/2005/8/layout/pyramid2"/>
    <dgm:cxn modelId="{F1CFE929-E885-41AC-8C44-33AF4CF81A8F}" type="presParOf" srcId="{6B6DB7F0-EF00-4352-BF60-E9E8D603C77B}" destId="{4C23210F-B4F1-40C7-90C5-E3E86C66FDEB}" srcOrd="3" destOrd="0" presId="urn:microsoft.com/office/officeart/2005/8/layout/pyramid2"/>
    <dgm:cxn modelId="{337FF304-7B8F-432A-B52E-9BF64D4D8203}" type="presParOf" srcId="{6B6DB7F0-EF00-4352-BF60-E9E8D603C77B}" destId="{D66513D2-3615-4BBF-AACF-AEC57D83C25E}" srcOrd="4" destOrd="0" presId="urn:microsoft.com/office/officeart/2005/8/layout/pyramid2"/>
    <dgm:cxn modelId="{CDB29CF6-0707-48FF-AFED-B5D630548486}" type="presParOf" srcId="{6B6DB7F0-EF00-4352-BF60-E9E8D603C77B}" destId="{66961C88-844D-4A26-BD75-6A287C7EFC87}" srcOrd="5" destOrd="0" presId="urn:microsoft.com/office/officeart/2005/8/layout/pyramid2"/>
    <dgm:cxn modelId="{20139D6E-D0F2-4F22-A930-2BE5510A937D}" type="presParOf" srcId="{6B6DB7F0-EF00-4352-BF60-E9E8D603C77B}" destId="{8408EEB1-8CA3-4F3D-A73B-288ED0959B40}" srcOrd="6" destOrd="0" presId="urn:microsoft.com/office/officeart/2005/8/layout/pyramid2"/>
    <dgm:cxn modelId="{AE446228-33CD-4F52-9880-8F09B0925A07}" type="presParOf" srcId="{6B6DB7F0-EF00-4352-BF60-E9E8D603C77B}" destId="{E0CE341E-C6B0-4126-9E59-F3AE2F36DE5A}" srcOrd="7" destOrd="0" presId="urn:microsoft.com/office/officeart/2005/8/layout/pyramid2"/>
    <dgm:cxn modelId="{C3F441D4-2172-4CC5-AA89-1EC377153D3B}" type="presParOf" srcId="{6B6DB7F0-EF00-4352-BF60-E9E8D603C77B}" destId="{D34403C9-C7EB-4C8A-BEF1-40E3C483AEFB}" srcOrd="8" destOrd="0" presId="urn:microsoft.com/office/officeart/2005/8/layout/pyramid2"/>
    <dgm:cxn modelId="{386F57B4-35FE-429D-A22F-42554C7B4C73}" type="presParOf" srcId="{6B6DB7F0-EF00-4352-BF60-E9E8D603C77B}" destId="{CB5B7635-B9DB-4C31-968A-1CEF0107D634}" srcOrd="9" destOrd="0" presId="urn:microsoft.com/office/officeart/2005/8/layout/pyramid2"/>
    <dgm:cxn modelId="{14372561-BFC4-4C5F-96B4-5F77717E28A5}" type="presParOf" srcId="{6B6DB7F0-EF00-4352-BF60-E9E8D603C77B}" destId="{E8A22B1F-E815-42BB-B13A-75F5D560CC5F}" srcOrd="10" destOrd="0" presId="urn:microsoft.com/office/officeart/2005/8/layout/pyramid2"/>
    <dgm:cxn modelId="{86DDA236-B136-4DC9-BEFA-7AA6418D878B}" type="presParOf" srcId="{6B6DB7F0-EF00-4352-BF60-E9E8D603C77B}" destId="{7537DB2B-45A5-4D23-809E-692606E1F0A5}" srcOrd="11" destOrd="0" presId="urn:microsoft.com/office/officeart/2005/8/layout/pyramid2"/>
    <dgm:cxn modelId="{00D27E60-EED2-4696-9257-E08D5A58A147}" type="presParOf" srcId="{6B6DB7F0-EF00-4352-BF60-E9E8D603C77B}" destId="{63D55486-F749-456D-A4E1-9D6A3100C868}" srcOrd="12" destOrd="0" presId="urn:microsoft.com/office/officeart/2005/8/layout/pyramid2"/>
    <dgm:cxn modelId="{70F59BC6-5D38-492B-BE97-AC065B9C1976}" type="presParOf" srcId="{6B6DB7F0-EF00-4352-BF60-E9E8D603C77B}" destId="{5E05ECF5-108D-4637-BE57-72C565C88E75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0AF51-7426-49BB-9156-0C5EC13F6B32}">
      <dsp:nvSpPr>
        <dsp:cNvPr id="0" name=""/>
        <dsp:cNvSpPr/>
      </dsp:nvSpPr>
      <dsp:spPr>
        <a:xfrm>
          <a:off x="234441" y="0"/>
          <a:ext cx="8905671" cy="5270826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D8BE79-F3A8-43D0-B426-F038C536D226}">
      <dsp:nvSpPr>
        <dsp:cNvPr id="0" name=""/>
        <dsp:cNvSpPr/>
      </dsp:nvSpPr>
      <dsp:spPr>
        <a:xfrm>
          <a:off x="1301298" y="3919386"/>
          <a:ext cx="193966" cy="1939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191460-08BD-45DD-9CEA-27DF7A542610}">
      <dsp:nvSpPr>
        <dsp:cNvPr id="0" name=""/>
        <dsp:cNvSpPr/>
      </dsp:nvSpPr>
      <dsp:spPr>
        <a:xfrm>
          <a:off x="1152591" y="4016369"/>
          <a:ext cx="2678177" cy="1254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77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Постоянный процесс</a:t>
          </a:r>
          <a:endParaRPr lang="ru-RU" sz="2400" b="1" kern="1200" dirty="0"/>
        </a:p>
      </dsp:txBody>
      <dsp:txXfrm>
        <a:off x="1152591" y="4016369"/>
        <a:ext cx="2678177" cy="1254456"/>
      </dsp:txXfrm>
    </dsp:sp>
    <dsp:sp modelId="{F4439F3C-687D-43E0-8608-2D8808FB2FDD}">
      <dsp:nvSpPr>
        <dsp:cNvPr id="0" name=""/>
        <dsp:cNvSpPr/>
      </dsp:nvSpPr>
      <dsp:spPr>
        <a:xfrm>
          <a:off x="2671713" y="2693392"/>
          <a:ext cx="337332" cy="3373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7ACC35-2171-4896-B766-59D5F9567175}">
      <dsp:nvSpPr>
        <dsp:cNvPr id="0" name=""/>
        <dsp:cNvSpPr/>
      </dsp:nvSpPr>
      <dsp:spPr>
        <a:xfrm>
          <a:off x="2580176" y="2862058"/>
          <a:ext cx="2609511" cy="240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7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Критериальное</a:t>
          </a:r>
          <a:r>
            <a:rPr lang="ru-RU" sz="2400" b="1" kern="1200" dirty="0" smtClean="0"/>
            <a:t> оценивание</a:t>
          </a:r>
          <a:endParaRPr lang="ru-RU" sz="2400" b="1" kern="1200" dirty="0"/>
        </a:p>
      </dsp:txBody>
      <dsp:txXfrm>
        <a:off x="2580176" y="2862058"/>
        <a:ext cx="2609511" cy="2408767"/>
      </dsp:txXfrm>
    </dsp:sp>
    <dsp:sp modelId="{9ECFF945-4ABF-40CA-928C-797729033A49}">
      <dsp:nvSpPr>
        <dsp:cNvPr id="0" name=""/>
        <dsp:cNvSpPr/>
      </dsp:nvSpPr>
      <dsp:spPr>
        <a:xfrm>
          <a:off x="4421627" y="1789972"/>
          <a:ext cx="446966" cy="4469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EE33A8-ED23-4491-B84C-D44C4861D7F1}">
      <dsp:nvSpPr>
        <dsp:cNvPr id="0" name=""/>
        <dsp:cNvSpPr/>
      </dsp:nvSpPr>
      <dsp:spPr>
        <a:xfrm>
          <a:off x="4597701" y="1810228"/>
          <a:ext cx="3120320" cy="325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3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Заранее известные критерии</a:t>
          </a:r>
          <a:endParaRPr lang="ru-RU" sz="2400" b="1" kern="1200" dirty="0"/>
        </a:p>
      </dsp:txBody>
      <dsp:txXfrm>
        <a:off x="4597701" y="1810228"/>
        <a:ext cx="3120320" cy="3257370"/>
      </dsp:txXfrm>
    </dsp:sp>
    <dsp:sp modelId="{7D3B014C-2FD1-49DB-BD9D-ED163DCF406A}">
      <dsp:nvSpPr>
        <dsp:cNvPr id="0" name=""/>
        <dsp:cNvSpPr/>
      </dsp:nvSpPr>
      <dsp:spPr>
        <a:xfrm>
          <a:off x="6327558" y="1192260"/>
          <a:ext cx="598765" cy="5987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A8C204-B95F-46C4-A35C-6FD5275E5959}">
      <dsp:nvSpPr>
        <dsp:cNvPr id="0" name=""/>
        <dsp:cNvSpPr/>
      </dsp:nvSpPr>
      <dsp:spPr>
        <a:xfrm>
          <a:off x="6236648" y="1165084"/>
          <a:ext cx="3137906" cy="377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274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Оценка педагогом + </a:t>
          </a:r>
          <a:r>
            <a:rPr lang="ru-RU" sz="2400" b="1" kern="1200" dirty="0" err="1" smtClean="0"/>
            <a:t>самооценивание</a:t>
          </a:r>
          <a:endParaRPr lang="ru-RU" sz="2400" b="1" kern="1200" dirty="0"/>
        </a:p>
      </dsp:txBody>
      <dsp:txXfrm>
        <a:off x="6236648" y="1165084"/>
        <a:ext cx="3137906" cy="3779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3792F-0FE8-4236-92F9-FC23F4200DA4}">
      <dsp:nvSpPr>
        <dsp:cNvPr id="0" name=""/>
        <dsp:cNvSpPr/>
      </dsp:nvSpPr>
      <dsp:spPr>
        <a:xfrm>
          <a:off x="2774781" y="0"/>
          <a:ext cx="3886200" cy="3886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40F66-7951-45FD-BA07-B8F29075C7B2}">
      <dsp:nvSpPr>
        <dsp:cNvPr id="0" name=""/>
        <dsp:cNvSpPr/>
      </dsp:nvSpPr>
      <dsp:spPr>
        <a:xfrm>
          <a:off x="3763774" y="388999"/>
          <a:ext cx="4434243" cy="3946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Центрировано на ученике</a:t>
          </a:r>
          <a:endParaRPr lang="ru-RU" sz="2000" b="1" kern="1200" dirty="0"/>
        </a:p>
      </dsp:txBody>
      <dsp:txXfrm>
        <a:off x="3783041" y="408266"/>
        <a:ext cx="4395709" cy="356158"/>
      </dsp:txXfrm>
    </dsp:sp>
    <dsp:sp modelId="{D354134F-B6F8-441B-BFD2-8F9F40ACAB05}">
      <dsp:nvSpPr>
        <dsp:cNvPr id="0" name=""/>
        <dsp:cNvSpPr/>
      </dsp:nvSpPr>
      <dsp:spPr>
        <a:xfrm>
          <a:off x="3792596" y="833028"/>
          <a:ext cx="4376599" cy="3946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Направляется учителем</a:t>
          </a:r>
          <a:endParaRPr lang="ru-RU" sz="2000" b="1" kern="1200" dirty="0"/>
        </a:p>
      </dsp:txBody>
      <dsp:txXfrm>
        <a:off x="3811863" y="852295"/>
        <a:ext cx="4338065" cy="356158"/>
      </dsp:txXfrm>
    </dsp:sp>
    <dsp:sp modelId="{D66513D2-3615-4BBF-AACF-AEC57D83C25E}">
      <dsp:nvSpPr>
        <dsp:cNvPr id="0" name=""/>
        <dsp:cNvSpPr/>
      </dsp:nvSpPr>
      <dsp:spPr>
        <a:xfrm>
          <a:off x="3802536" y="1277056"/>
          <a:ext cx="4356719" cy="3946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Разносторонне результативно</a:t>
          </a:r>
          <a:endParaRPr lang="ru-RU" sz="2000" b="1" kern="1200" dirty="0"/>
        </a:p>
      </dsp:txBody>
      <dsp:txXfrm>
        <a:off x="3821803" y="1296323"/>
        <a:ext cx="4318185" cy="356158"/>
      </dsp:txXfrm>
    </dsp:sp>
    <dsp:sp modelId="{8408EEB1-8CA3-4F3D-A73B-288ED0959B40}">
      <dsp:nvSpPr>
        <dsp:cNvPr id="0" name=""/>
        <dsp:cNvSpPr/>
      </dsp:nvSpPr>
      <dsp:spPr>
        <a:xfrm>
          <a:off x="3802536" y="1721085"/>
          <a:ext cx="4356719" cy="3946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Формирует учебный процесс</a:t>
          </a:r>
          <a:endParaRPr lang="ru-RU" sz="2000" b="1" kern="1200" dirty="0"/>
        </a:p>
      </dsp:txBody>
      <dsp:txXfrm>
        <a:off x="3821803" y="1740352"/>
        <a:ext cx="4318185" cy="356158"/>
      </dsp:txXfrm>
    </dsp:sp>
    <dsp:sp modelId="{D34403C9-C7EB-4C8A-BEF1-40E3C483AEFB}">
      <dsp:nvSpPr>
        <dsp:cNvPr id="0" name=""/>
        <dsp:cNvSpPr/>
      </dsp:nvSpPr>
      <dsp:spPr>
        <a:xfrm>
          <a:off x="3790803" y="2165114"/>
          <a:ext cx="4380186" cy="3946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Определено контекстом</a:t>
          </a:r>
          <a:endParaRPr lang="ru-RU" sz="2000" b="1" kern="1200" dirty="0"/>
        </a:p>
      </dsp:txBody>
      <dsp:txXfrm>
        <a:off x="3810070" y="2184381"/>
        <a:ext cx="4341652" cy="356158"/>
      </dsp:txXfrm>
    </dsp:sp>
    <dsp:sp modelId="{E8A22B1F-E815-42BB-B13A-75F5D560CC5F}">
      <dsp:nvSpPr>
        <dsp:cNvPr id="0" name=""/>
        <dsp:cNvSpPr/>
      </dsp:nvSpPr>
      <dsp:spPr>
        <a:xfrm>
          <a:off x="3790803" y="2609143"/>
          <a:ext cx="4380186" cy="3946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Непрерывно</a:t>
          </a:r>
          <a:endParaRPr lang="ru-RU" sz="2000" b="1" kern="1200" dirty="0"/>
        </a:p>
      </dsp:txBody>
      <dsp:txXfrm>
        <a:off x="3810070" y="2628410"/>
        <a:ext cx="4341652" cy="356158"/>
      </dsp:txXfrm>
    </dsp:sp>
    <dsp:sp modelId="{63D55486-F749-456D-A4E1-9D6A3100C868}">
      <dsp:nvSpPr>
        <dsp:cNvPr id="0" name=""/>
        <dsp:cNvSpPr/>
      </dsp:nvSpPr>
      <dsp:spPr>
        <a:xfrm>
          <a:off x="3790803" y="3053171"/>
          <a:ext cx="4380186" cy="3946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Основано на качественном преподавании</a:t>
          </a:r>
          <a:endParaRPr lang="ru-RU" sz="1800" b="1" kern="1200" dirty="0"/>
        </a:p>
      </dsp:txBody>
      <dsp:txXfrm>
        <a:off x="3810070" y="3072438"/>
        <a:ext cx="4341652" cy="356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FA695-2506-4721-B9B9-E478D8502E0A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BF1C1D-C522-4BDE-8AF3-9F0960D41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9366E-78B6-4181-B89E-A72A2753946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74E05CB-524F-4497-8B5A-43AE02E0272C}" type="slidenum">
              <a:rPr lang="ru-RU" sz="1200">
                <a:latin typeface="+mn-lt"/>
              </a:rPr>
              <a:pPr algn="r">
                <a:defRPr/>
              </a:pPr>
              <a:t>25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1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0B32-BA8F-40BB-B372-2AE77898101B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2E9F-952B-4D6E-91B6-DAD898CA8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D07FC-2362-4FE6-87B2-EB78E41B7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1869-578A-42F8-8BA3-9693946D4986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457200"/>
            <a:ext cx="80772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917CD-ECFA-4109-9879-87208B0C8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FFBA-BD60-463E-B747-D89F2EC51B82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72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3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1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BE08-BF21-48B9-8E38-163C01545CC6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A319-EABE-48A7-9B81-61C58FAB9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32346-A562-41D4-9FF6-B3076D742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DBDB-2636-4B8F-A78C-0F5289B3FF4D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2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2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2165D-3195-467F-997A-79EB00672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DD1D-1144-4249-B24D-204D7CD02DB1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410201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199" y="1981200"/>
            <a:ext cx="5410201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0594-275E-40CF-8445-BEFEB04FF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A5B5-B1D1-4787-87CB-2BD0C37ADCA7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42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42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2C61E-0A05-4CA4-9CC3-3ADCDE232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C622-D5D5-4F73-8048-8278D02759E0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6562-DD79-4532-BBA5-2E5B9A9CC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8DD0-6796-4214-94A3-5FC0385BCB62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8A4D-4850-4ECE-B9B6-4B34AE71E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D521-1C46-4D4C-9927-D8A5D6F36DA5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8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6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A575D-19A1-4D6A-B2FD-096F38A5C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6D23-DAF1-46B4-9F21-CE0B9FD910CD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884C-1189-4C52-AFDC-4F97CE431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C4DA-60A8-4F23-8DE9-5B41F32B7188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89E8-440A-4991-B10F-304099634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75C0-17B7-4AE5-BA90-50C038B77F08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A6FF-B00C-4C9B-9C8A-8BA89E994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17D0B-6E1D-4237-82FF-7E4EB8632156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457200"/>
            <a:ext cx="80772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0588-8FB7-49CD-9667-C63E1EE81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B040-46F0-4FA5-A5E2-48AADD5B1587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2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2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E24F-3796-45F3-92FD-7FD49C372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12BD-FC30-48DC-8BD9-3905074C8AC2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410201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199" y="1981200"/>
            <a:ext cx="5410201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A5D31-F700-415C-8642-28F00D7E6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CE458-78B5-44FB-B7AA-A9CA65F44200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42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42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33905-0932-49F9-83F7-CC05ADEAB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D0593-1B61-49F1-8C08-7BBB4185E1A6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6C96-C603-45F4-9184-CF8B3C489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6E1D7-17DB-4385-9A7B-AD4DCBE07487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268E9-B22F-4DB4-A8DF-AE9F5771F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FE68C-434D-4227-8F64-7FD4F3422E49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8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6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BC91D-A5AE-44AB-BE6E-528E73D9C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689EE-A1B6-4AC2-9D50-5834100C13BD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042F-72B1-42A1-AC48-2F4C1BEF7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6A2B-5843-48BB-A5FA-D1C0FBD0D47F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05AB071-7B5E-4FCD-BB56-B3F99F742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74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D445715F-FD7E-4175-8124-322516D241B5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673450C-D118-4BB1-86B8-F9ED2E449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97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41ACA7FB-5E4E-4E35-BD45-73D260F760BE}" type="datetimeFigureOut">
              <a:rPr lang="en-US"/>
              <a:pPr>
                <a:defRPr/>
              </a:pPr>
              <a:t>2/24/2025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algn="ctr" eaLnBrk="1" hangingPunct="1"/>
            <a:r>
              <a:rPr lang="ru-RU" sz="4400" b="1" dirty="0" smtClean="0">
                <a:solidFill>
                  <a:schemeClr val="bg1"/>
                </a:solidFill>
              </a:rPr>
              <a:t>Формирующее оценивание – 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err="1" smtClean="0">
                <a:solidFill>
                  <a:schemeClr val="bg1"/>
                </a:solidFill>
              </a:rPr>
              <a:t>оценивание</a:t>
            </a:r>
            <a:r>
              <a:rPr lang="ru-RU" sz="4400" b="1" dirty="0" smtClean="0">
                <a:solidFill>
                  <a:schemeClr val="bg1"/>
                </a:solidFill>
              </a:rPr>
              <a:t> для обучения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9541" y="577121"/>
            <a:ext cx="10972800" cy="1371600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94610" y="1771337"/>
            <a:ext cx="10972800" cy="3886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1. Что такое формирующее оценивание? Каковы возможности его использования в образовательном процессе? </a:t>
            </a:r>
          </a:p>
          <a:p>
            <a:pPr marL="0" indent="0">
              <a:buNone/>
            </a:pPr>
            <a:r>
              <a:rPr lang="ru-RU" sz="2400" dirty="0" smtClean="0"/>
              <a:t>2. Как изменились требования к результатам обучения с учетом введения новых ФГОС? Какие требования предъявляются к оцениванию результатов обучения? 3. В чём, по Вашему мнению, заключаются преимущества использования формирующего оценивания по сравнению с традиционными методами? </a:t>
            </a:r>
          </a:p>
          <a:p>
            <a:pPr marL="0" indent="0">
              <a:buNone/>
            </a:pPr>
            <a:r>
              <a:rPr lang="ru-RU" sz="2400" dirty="0" smtClean="0"/>
              <a:t>4. Какие сложности могут возникать при использовании метода формирующего оценивания? </a:t>
            </a:r>
          </a:p>
          <a:p>
            <a:pPr marL="0" indent="0">
              <a:buNone/>
            </a:pPr>
            <a:r>
              <a:rPr lang="ru-RU" sz="2400" dirty="0" smtClean="0"/>
              <a:t>5. Проанализируйте представленную выше Дорожную карту учебного курса (рис. 1.1.). Объясните, как действует обратная связь. Приведите примеры постановки учебных целей, проверяемых результатов, выбора оценочных техник.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/>
              <a:t>Раздел 2. </a:t>
            </a:r>
            <a:r>
              <a:rPr lang="ru-RU" sz="4000" b="1" dirty="0"/>
              <a:t>Формирующее оценивание: приёмы и возможности использования на уроках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Методики </a:t>
            </a:r>
            <a:r>
              <a:rPr lang="ru-RU" dirty="0" err="1" smtClean="0"/>
              <a:t>самооценивания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Карта самоотчёта</a:t>
            </a:r>
          </a:p>
          <a:p>
            <a:r>
              <a:rPr lang="ru-RU" dirty="0" smtClean="0"/>
              <a:t>Карта оценки групповой презентации</a:t>
            </a:r>
          </a:p>
          <a:p>
            <a:r>
              <a:rPr lang="ru-RU" dirty="0" smtClean="0"/>
              <a:t>Самооценка совместной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введения техник </a:t>
            </a:r>
            <a:r>
              <a:rPr lang="ru-RU" dirty="0" err="1" smtClean="0"/>
              <a:t>самооценивания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решить, что надо узнать посредством </a:t>
            </a:r>
            <a:r>
              <a:rPr lang="ru-RU" sz="2800" dirty="0" err="1"/>
              <a:t>внутриклассного</a:t>
            </a:r>
            <a:r>
              <a:rPr lang="ru-RU" sz="2800" dirty="0"/>
              <a:t> оценивания; </a:t>
            </a:r>
            <a:endParaRPr lang="ru-RU" sz="2800" dirty="0" smtClean="0"/>
          </a:p>
          <a:p>
            <a:r>
              <a:rPr lang="ru-RU" sz="2800" dirty="0" smtClean="0"/>
              <a:t>выбрать </a:t>
            </a:r>
            <a:r>
              <a:rPr lang="ru-RU" sz="2800" dirty="0"/>
              <a:t>техники, соответствующие стилю работы преподавателя и легко вводимые в данный класс; </a:t>
            </a:r>
            <a:endParaRPr lang="ru-RU" sz="2800" dirty="0" smtClean="0"/>
          </a:p>
          <a:p>
            <a:r>
              <a:rPr lang="ru-RU" sz="2800" dirty="0" smtClean="0"/>
              <a:t>объяснить </a:t>
            </a:r>
            <a:r>
              <a:rPr lang="ru-RU" sz="2800" dirty="0"/>
              <a:t>цель происходящего ученикам; </a:t>
            </a:r>
            <a:endParaRPr lang="ru-RU" sz="2800" dirty="0" smtClean="0"/>
          </a:p>
          <a:p>
            <a:r>
              <a:rPr lang="ru-RU" sz="2800" dirty="0" smtClean="0"/>
              <a:t>после </a:t>
            </a:r>
            <a:r>
              <a:rPr lang="ru-RU" sz="2800" dirty="0"/>
              <a:t>завершения оценить результаты и определить, что надо изменить в учебном процессе; </a:t>
            </a:r>
            <a:endParaRPr lang="ru-RU" sz="2800" dirty="0" smtClean="0"/>
          </a:p>
          <a:p>
            <a:r>
              <a:rPr lang="ru-RU" sz="2800" dirty="0" smtClean="0"/>
              <a:t>дать </a:t>
            </a:r>
            <a:r>
              <a:rPr lang="ru-RU" sz="2800" dirty="0"/>
              <a:t>информацию детям о том, что узнал преподаватель и как он собирается это использовать. </a:t>
            </a:r>
          </a:p>
        </p:txBody>
      </p:sp>
    </p:spTree>
    <p:extLst>
      <p:ext uri="{BB962C8B-B14F-4D97-AF65-F5344CB8AC3E}">
        <p14:creationId xmlns:p14="http://schemas.microsoft.com/office/powerpoint/2010/main" val="1384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Дайте характеристику </a:t>
            </a:r>
            <a:r>
              <a:rPr lang="ru-RU" sz="2000"/>
              <a:t>основных </a:t>
            </a:r>
            <a:r>
              <a:rPr lang="ru-RU" sz="2000" smtClean="0"/>
              <a:t>форм </a:t>
            </a:r>
            <a:r>
              <a:rPr lang="ru-RU" sz="2000" dirty="0"/>
              <a:t>и методов формирующего оценивания. Приведите примеры их использования на уроке.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Что такое обратная связь? Каковы принципы ее использования? 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Какие методы </a:t>
            </a:r>
            <a:r>
              <a:rPr lang="ru-RU" sz="2000" dirty="0" err="1"/>
              <a:t>самооценивания</a:t>
            </a:r>
            <a:r>
              <a:rPr lang="ru-RU" sz="2000" dirty="0"/>
              <a:t> можно использовать в работе с учащимися? Проанализируйте предложенные методы с точки зрения их возможностей в развитии самостоятельности учащихся. </a:t>
            </a:r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/>
              <a:t>. Определите, какие из применяемых Вами в собственной практике оценочных техник могут быть использованы или модифицированы для формирующего оценивания. </a:t>
            </a:r>
            <a:endParaRPr lang="ru-RU" sz="2000" dirty="0" smtClean="0"/>
          </a:p>
          <a:p>
            <a:r>
              <a:rPr lang="ru-RU" sz="2000" dirty="0" smtClean="0"/>
              <a:t>5</a:t>
            </a:r>
            <a:r>
              <a:rPr lang="ru-RU" sz="2000" dirty="0"/>
              <a:t>. Как представленные методы формирующего оценивания соотносятся с требованиями ФГОС? Какие результаты могут оцениваться с их помощью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67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3. </a:t>
            </a:r>
            <a:r>
              <a:rPr lang="ru-RU" sz="2800" b="1" dirty="0"/>
              <a:t>Техники формирующего оценивания: рефлексия и </a:t>
            </a:r>
            <a:r>
              <a:rPr lang="ru-RU" sz="2800" b="1" dirty="0" err="1"/>
              <a:t>самооценивание</a:t>
            </a:r>
            <a:r>
              <a:rPr lang="ru-RU" sz="2800" b="1" dirty="0"/>
              <a:t>. Специфика использования на разных ступенях школьного </a:t>
            </a:r>
            <a:r>
              <a:rPr lang="ru-RU" sz="2800" b="1" dirty="0" smtClean="0"/>
              <a:t>обучения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>
          <a:xfrm flipH="1">
            <a:off x="1470029" y="3695703"/>
            <a:ext cx="971550" cy="11906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023351" y="2390776"/>
            <a:ext cx="295275" cy="13430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256089" y="3641726"/>
            <a:ext cx="9525" cy="220027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137026" y="3000375"/>
            <a:ext cx="0" cy="26193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803525" y="2181225"/>
            <a:ext cx="228601" cy="304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84680" y="2209803"/>
            <a:ext cx="447675" cy="2762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Скругленный прямоугольник 4"/>
          <p:cNvSpPr>
            <a:spLocks noChangeArrowheads="1"/>
          </p:cNvSpPr>
          <p:nvPr/>
        </p:nvSpPr>
        <p:spPr bwMode="auto">
          <a:xfrm>
            <a:off x="4298954" y="561978"/>
            <a:ext cx="4133851" cy="447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Формирующее оценивание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908425" y="1019175"/>
            <a:ext cx="133350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Скругленный прямоугольник 6"/>
          <p:cNvSpPr>
            <a:spLocks noChangeArrowheads="1"/>
          </p:cNvSpPr>
          <p:nvPr/>
        </p:nvSpPr>
        <p:spPr bwMode="auto">
          <a:xfrm>
            <a:off x="1736726" y="1733550"/>
            <a:ext cx="2714626" cy="438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Оценивает результаты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282" name="Скругленный прямоугольник 8"/>
          <p:cNvSpPr>
            <a:spLocks noChangeArrowheads="1"/>
          </p:cNvSpPr>
          <p:nvPr/>
        </p:nvSpPr>
        <p:spPr bwMode="auto">
          <a:xfrm>
            <a:off x="2232025" y="2554289"/>
            <a:ext cx="1409700" cy="438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предметные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283" name="Скругленный прямоугольник 9"/>
          <p:cNvSpPr>
            <a:spLocks noChangeArrowheads="1"/>
          </p:cNvSpPr>
          <p:nvPr/>
        </p:nvSpPr>
        <p:spPr bwMode="auto">
          <a:xfrm>
            <a:off x="3698879" y="2543175"/>
            <a:ext cx="1600201" cy="438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метапредметные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27826" y="1066800"/>
            <a:ext cx="9525" cy="6477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5" name="Скругленный прямоугольник 11"/>
          <p:cNvSpPr>
            <a:spLocks noChangeArrowheads="1"/>
          </p:cNvSpPr>
          <p:nvPr/>
        </p:nvSpPr>
        <p:spPr bwMode="auto">
          <a:xfrm>
            <a:off x="4965700" y="1743075"/>
            <a:ext cx="2714626" cy="438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Ученик - субъект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8270874" y="1038225"/>
            <a:ext cx="140970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7" name="Скругленный прямоугольник 13"/>
          <p:cNvSpPr>
            <a:spLocks noChangeArrowheads="1"/>
          </p:cNvSpPr>
          <p:nvPr/>
        </p:nvSpPr>
        <p:spPr bwMode="auto">
          <a:xfrm>
            <a:off x="8042276" y="1724028"/>
            <a:ext cx="2714626" cy="619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Оценивает ученик, группы учеников, учитель</a:t>
            </a:r>
            <a:endParaRPr lang="ru-RU" altLang="ru-RU" sz="1600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0566400" y="2352676"/>
            <a:ext cx="628651" cy="6096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9" name="Скругленный прямоугольник 15"/>
          <p:cNvSpPr>
            <a:spLocks noChangeArrowheads="1"/>
          </p:cNvSpPr>
          <p:nvPr/>
        </p:nvSpPr>
        <p:spPr bwMode="auto">
          <a:xfrm>
            <a:off x="9099555" y="2952753"/>
            <a:ext cx="2714626" cy="619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 ходе совместной деятельности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290" name="Скругленный прямоугольник 17"/>
          <p:cNvSpPr>
            <a:spLocks noChangeArrowheads="1"/>
          </p:cNvSpPr>
          <p:nvPr/>
        </p:nvSpPr>
        <p:spPr bwMode="auto">
          <a:xfrm>
            <a:off x="7908925" y="3762378"/>
            <a:ext cx="2714626" cy="619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оценивание на листах оценивания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803525" y="3051177"/>
            <a:ext cx="0" cy="16827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2" name="Скругленный прямоугольник 19"/>
          <p:cNvSpPr>
            <a:spLocks noChangeArrowheads="1"/>
          </p:cNvSpPr>
          <p:nvPr/>
        </p:nvSpPr>
        <p:spPr bwMode="auto">
          <a:xfrm>
            <a:off x="1955803" y="3219450"/>
            <a:ext cx="2714626" cy="438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Техники оценивания</a:t>
            </a:r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: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2422524" y="3667125"/>
            <a:ext cx="228601" cy="304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4" name="Скругленный прямоугольник 21"/>
          <p:cNvSpPr>
            <a:spLocks noChangeArrowheads="1"/>
          </p:cNvSpPr>
          <p:nvPr/>
        </p:nvSpPr>
        <p:spPr bwMode="auto">
          <a:xfrm>
            <a:off x="1660524" y="3971928"/>
            <a:ext cx="1409700" cy="638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карты понятий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851275" y="3681416"/>
            <a:ext cx="0" cy="2762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6" name="Скругленный прямоугольник 24"/>
          <p:cNvSpPr>
            <a:spLocks noChangeArrowheads="1"/>
          </p:cNvSpPr>
          <p:nvPr/>
        </p:nvSpPr>
        <p:spPr bwMode="auto">
          <a:xfrm>
            <a:off x="4632325" y="4010028"/>
            <a:ext cx="1409700" cy="638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недельные отчёты</a:t>
            </a:r>
            <a:endParaRPr lang="ru-RU" alt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endCxn id="54296" idx="0"/>
          </p:cNvCxnSpPr>
          <p:nvPr/>
        </p:nvCxnSpPr>
        <p:spPr>
          <a:xfrm>
            <a:off x="4641851" y="3590926"/>
            <a:ext cx="695324" cy="4191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346454" y="3663950"/>
            <a:ext cx="47625" cy="1212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18056" y="3414715"/>
            <a:ext cx="752475" cy="2857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0" name="Скругленный прямоугольник 27"/>
          <p:cNvSpPr>
            <a:spLocks noChangeArrowheads="1"/>
          </p:cNvSpPr>
          <p:nvPr/>
        </p:nvSpPr>
        <p:spPr bwMode="auto">
          <a:xfrm>
            <a:off x="5213351" y="3119441"/>
            <a:ext cx="1409700" cy="638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рефлексия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565650" y="3740153"/>
            <a:ext cx="9525" cy="113347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2" name="Скругленный прямоугольник 30"/>
          <p:cNvSpPr>
            <a:spLocks noChangeArrowheads="1"/>
          </p:cNvSpPr>
          <p:nvPr/>
        </p:nvSpPr>
        <p:spPr bwMode="auto">
          <a:xfrm>
            <a:off x="912812" y="4914903"/>
            <a:ext cx="1409700" cy="638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оценивание по результату</a:t>
            </a:r>
            <a:endParaRPr lang="ru-RU" alt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303" name="Скругленный прямоугольник 31"/>
          <p:cNvSpPr>
            <a:spLocks noChangeArrowheads="1"/>
          </p:cNvSpPr>
          <p:nvPr/>
        </p:nvSpPr>
        <p:spPr bwMode="auto">
          <a:xfrm>
            <a:off x="2689225" y="4887916"/>
            <a:ext cx="1409700" cy="638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опросник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304" name="Скругленный прямоугольник 193"/>
          <p:cNvSpPr>
            <a:spLocks noChangeArrowheads="1"/>
          </p:cNvSpPr>
          <p:nvPr/>
        </p:nvSpPr>
        <p:spPr bwMode="auto">
          <a:xfrm>
            <a:off x="488951" y="3181353"/>
            <a:ext cx="1409700" cy="638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портфолио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305" name="Скругленный прямоугольник 195"/>
          <p:cNvSpPr>
            <a:spLocks noChangeArrowheads="1"/>
          </p:cNvSpPr>
          <p:nvPr/>
        </p:nvSpPr>
        <p:spPr bwMode="auto">
          <a:xfrm>
            <a:off x="3551239" y="5680078"/>
            <a:ext cx="1409700" cy="638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минутный обзор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306" name="Скругленный прямоугольник 23"/>
          <p:cNvSpPr>
            <a:spLocks noChangeArrowheads="1"/>
          </p:cNvSpPr>
          <p:nvPr/>
        </p:nvSpPr>
        <p:spPr bwMode="auto">
          <a:xfrm>
            <a:off x="3146425" y="3987803"/>
            <a:ext cx="1409700" cy="638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Тесты учащихся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307" name="Скругленный прямоугольник 30"/>
          <p:cNvSpPr>
            <a:spLocks noChangeArrowheads="1"/>
          </p:cNvSpPr>
          <p:nvPr/>
        </p:nvSpPr>
        <p:spPr bwMode="auto">
          <a:xfrm>
            <a:off x="4360864" y="4891091"/>
            <a:ext cx="1409700" cy="638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рубрики</a:t>
            </a:r>
            <a:endParaRPr lang="ru-RU" alt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308" name="Скругленный прямоугольник 8"/>
          <p:cNvSpPr>
            <a:spLocks noChangeArrowheads="1"/>
          </p:cNvSpPr>
          <p:nvPr/>
        </p:nvSpPr>
        <p:spPr bwMode="auto">
          <a:xfrm>
            <a:off x="746124" y="2559050"/>
            <a:ext cx="1409700" cy="438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ru-RU" altLang="ru-RU" sz="1400" b="1">
                <a:latin typeface="Calibri" pitchFamily="34" charset="0"/>
                <a:cs typeface="Times New Roman" pitchFamily="18" charset="0"/>
              </a:rPr>
              <a:t>личностные</a:t>
            </a:r>
            <a:endParaRPr lang="ru-RU" altLang="ru-RU" b="1">
              <a:latin typeface="Calibri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1555749" y="2182813"/>
            <a:ext cx="228601" cy="304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54308" idx="2"/>
          </p:cNvCxnSpPr>
          <p:nvPr/>
        </p:nvCxnSpPr>
        <p:spPr>
          <a:xfrm flipH="1">
            <a:off x="1298575" y="2997201"/>
            <a:ext cx="152400" cy="18573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A82800"/>
                </a:solidFill>
              </a:rPr>
              <a:t>Методика «Недельные отчёты»</a:t>
            </a:r>
          </a:p>
        </p:txBody>
      </p:sp>
      <p:sp>
        <p:nvSpPr>
          <p:cNvPr id="5939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Использование методики «Недельные отчёты» позволяет обеспечивать быструю обратную связь, с помощью которой ученики сообщают, чему они научились за неделю и какие трудности у них возникли.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«Недельные отчёты» – это опросные листы, которые ученики заполняют раз в неделю, отвечая на 3 вопроса: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1. Чему я научился за эту неделю?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2. Какие вопросы остались для меня неясными?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3. Какие вопросы я задал бы ученикам, если бы я был  учителем, чтобы проверить, поняли ли они материал?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A82800"/>
                </a:solidFill>
              </a:rPr>
              <a:t>Организация рефлексии</a:t>
            </a:r>
            <a:br>
              <a:rPr lang="ru-RU" sz="3600" smtClean="0">
                <a:solidFill>
                  <a:srgbClr val="A82800"/>
                </a:solidFill>
              </a:rPr>
            </a:br>
            <a:r>
              <a:rPr lang="ru-RU" sz="3600" smtClean="0">
                <a:solidFill>
                  <a:srgbClr val="A82800"/>
                </a:solidFill>
              </a:rPr>
              <a:t>(метод неоконченных предложений)</a:t>
            </a:r>
          </a:p>
        </p:txBody>
      </p:sp>
      <p:sp>
        <p:nvSpPr>
          <p:cNvPr id="68610" name="Объект 2"/>
          <p:cNvSpPr>
            <a:spLocks noGrp="1"/>
          </p:cNvSpPr>
          <p:nvPr>
            <p:ph idx="4294967295"/>
          </p:nvPr>
        </p:nvSpPr>
        <p:spPr>
          <a:xfrm>
            <a:off x="609600" y="1981200"/>
            <a:ext cx="5148263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smtClean="0"/>
              <a:t>Я почувствовал, что…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Было интересно…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Меня удивило…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Свей работой сегодня я… потому что…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Мне захотелось…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Мне больше всего удалось…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Задания для меня показались… потому, что…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Для меня было открытием то, что…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Мне показалось важным…., потому что…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59490" y="1995491"/>
            <a:ext cx="5321300" cy="37560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262626"/>
                </a:solidFill>
              </a:rPr>
              <a:t>Заставил задуматься…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262626"/>
                </a:solidFill>
              </a:rPr>
              <a:t>Навёл на размышления…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262626"/>
                </a:solidFill>
              </a:rPr>
              <a:t>Сегодня я узнал…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262626"/>
                </a:solidFill>
              </a:rPr>
              <a:t>Было трудно…, потому что…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262626"/>
                </a:solidFill>
              </a:rPr>
              <a:t>Я выполнял задания…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262626"/>
                </a:solidFill>
              </a:rPr>
              <a:t>Я понял, что…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262626"/>
                </a:solidFill>
              </a:rPr>
              <a:t>Теперь я могу… потому, что…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262626"/>
                </a:solidFill>
              </a:rPr>
              <a:t>Я приобрёл….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262626"/>
                </a:solidFill>
              </a:rPr>
              <a:t>Я научился….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Раздел 4. Старшая и средняя школа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Плановые разделы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Место оценивания в современном образовательном процессе.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Формирующее оценивание: приёмы и возможности использования на уроках.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Техники формирующего оценивания: рефлексия и </a:t>
            </a:r>
            <a:r>
              <a:rPr lang="ru-RU" dirty="0" err="1" smtClean="0"/>
              <a:t>самооценивание</a:t>
            </a:r>
            <a:r>
              <a:rPr lang="ru-RU" dirty="0" smtClean="0"/>
              <a:t>. Специфика использования на разных ступенях школьного обучения.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Основная и старшая школа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A82800"/>
                </a:solidFill>
              </a:rPr>
              <a:t>Рубрики</a:t>
            </a:r>
          </a:p>
        </p:txBody>
      </p:sp>
      <p:sp>
        <p:nvSpPr>
          <p:cNvPr id="66562" name="Объект 2"/>
          <p:cNvSpPr>
            <a:spLocks noGrp="1"/>
          </p:cNvSpPr>
          <p:nvPr>
            <p:ph idx="4294967295"/>
          </p:nvPr>
        </p:nvSpPr>
        <p:spPr>
          <a:xfrm>
            <a:off x="620713" y="1382713"/>
            <a:ext cx="10972800" cy="49466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smtClean="0"/>
              <a:t>Рубрики – это способ описания оценочных критериев, которые опираются на ожидаемые учебные результаты и достижения учеников. Обычно их используют при письменном оценивании и устных презентациях. Но они могут применяться для оценивания любых форм учебных достижений. Каждая рубрика содержит набор оценочных критериев и соответствующих им баллов. При использовании в классе рубрики обеспечивают объективный внешний стандарт, с которым сравниваются различные достижения разных учеников.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02719"/>
                </a:solidFill>
              </a:rPr>
              <a:t>Карты понятий</a:t>
            </a:r>
          </a:p>
        </p:txBody>
      </p:sp>
      <p:pic>
        <p:nvPicPr>
          <p:cNvPr id="69634" name="Рисунок 3"/>
          <p:cNvPicPr>
            <a:picLocks noChangeAspect="1"/>
          </p:cNvPicPr>
          <p:nvPr/>
        </p:nvPicPr>
        <p:blipFill>
          <a:blip r:embed="rId2"/>
          <a:srcRect l="21504" t="32976" r="22693" b="21315"/>
          <a:stretch>
            <a:fillRect/>
          </a:stretch>
        </p:blipFill>
        <p:spPr bwMode="auto">
          <a:xfrm>
            <a:off x="936626" y="1591056"/>
            <a:ext cx="10145714" cy="46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A82800"/>
                </a:solidFill>
              </a:rPr>
              <a:t>Методика «Карты понятий»</a:t>
            </a:r>
          </a:p>
        </p:txBody>
      </p:sp>
      <p:sp>
        <p:nvSpPr>
          <p:cNvPr id="70658" name="Объект 2"/>
          <p:cNvSpPr>
            <a:spLocks noGrp="1"/>
          </p:cNvSpPr>
          <p:nvPr>
            <p:ph idx="4294967295"/>
          </p:nvPr>
        </p:nvSpPr>
        <p:spPr>
          <a:xfrm>
            <a:off x="393704" y="1395415"/>
            <a:ext cx="11309349" cy="48466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Карты понятий позволяют оценить, как хорошо ученики могут видеть «общую картину» предмета или отдельной темы, то есть удалось ли им построить связи между отдельными элементами темы и систематизировать пройденный материал.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«Карта понятий» – это диаграмма, состоящая из узловых точек (каждая из которых помечена определённым понятием), связанных прямыми линиями, которые также помечены. Узловые точки-понятия расположены на разных иерархических уровнях, соответствующих движению от наиболее общих к конкретным специальным понятиям.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Рассматривая карту от вершины к основанию, преподаватель может: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1) проникнуть в то, как ученики воспринимают научные темы;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2) проверить уровень понимания учеников и возникшее у них ложное толкование понятий;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3) оценить сложность установленных учеником структурных взаимосвязей.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839" y="1828802"/>
            <a:ext cx="11490325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TimesET"/>
              </a:rPr>
              <a:t>Опросники могут быть разнообразными по форме, но, как правило, они состоят из ряда утверждений, которые ученик должен рассмотреть и определить степень своего согласия или несогласия с ними по определенной шкале.</a:t>
            </a:r>
          </a:p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Опросник можно использовать в начале курса, чтобы установить, какие формы учебной деятельности, с точки зрения учеников, являются для них наилучшими, и определить их отношение к предмету. Это поможет выбрать стратегию преподавания.</a:t>
            </a:r>
          </a:p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 Другая возможность – использовать опросник для сравнения отношения учеников в начале (</a:t>
            </a:r>
            <a:r>
              <a:rPr lang="ru-RU" sz="2400" dirty="0" err="1"/>
              <a:t>предтест</a:t>
            </a:r>
            <a:r>
              <a:rPr lang="ru-RU" sz="2400" dirty="0"/>
              <a:t>) и в конце курса (</a:t>
            </a:r>
            <a:r>
              <a:rPr lang="ru-RU" sz="2400" dirty="0" err="1"/>
              <a:t>посттест</a:t>
            </a:r>
            <a:r>
              <a:rPr lang="ru-RU" sz="2400" dirty="0"/>
              <a:t>). Это позволит преподавателю увидеть, как были восприняты различные</a:t>
            </a:r>
          </a:p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темы курса. К нему можно обратиться в любой момент по ходу курса для коррекции его содержания и методов преподавания.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ru-RU" sz="3600" kern="0" dirty="0" smtClean="0">
                <a:solidFill>
                  <a:srgbClr val="A82800"/>
                </a:solidFill>
              </a:rPr>
              <a:t>Методика «Опросник»</a:t>
            </a:r>
            <a:endParaRPr lang="ru-RU" sz="3600" kern="0" dirty="0">
              <a:solidFill>
                <a:srgbClr val="A82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A82800"/>
                </a:solidFill>
              </a:rPr>
              <a:t>Оценивание по результату</a:t>
            </a:r>
          </a:p>
        </p:txBody>
      </p:sp>
      <p:sp>
        <p:nvSpPr>
          <p:cNvPr id="65538" name="Объект 2"/>
          <p:cNvSpPr>
            <a:spLocks noGrp="1"/>
          </p:cNvSpPr>
          <p:nvPr>
            <p:ph idx="4294967295"/>
          </p:nvPr>
        </p:nvSpPr>
        <p:spPr>
          <a:xfrm>
            <a:off x="658812" y="1468438"/>
            <a:ext cx="10972800" cy="38862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smtClean="0"/>
              <a:t>Эта техника создана для того, чтобы оценить способность учеников применять специальные знания и исследовательские умения. Как правило, оно требует, чтобы ученик проделал необходимые манипуляции, используя оборудование и инструменты, проводя опыты, анализы или решая какую-либо практическую проблему. Она способна зафиксировать разнообразные приемы решения проблем, которые применяет ученик, раскрывая таким образом уровень его концептуальных и практических знаний.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A82800"/>
                </a:solidFill>
              </a:rPr>
              <a:t>Рекомендации учителю</a:t>
            </a:r>
          </a:p>
        </p:txBody>
      </p:sp>
      <p:sp>
        <p:nvSpPr>
          <p:cNvPr id="100355" name="Rectangle 3"/>
          <p:cNvSpPr txBox="1">
            <a:spLocks noChangeArrowheads="1"/>
          </p:cNvSpPr>
          <p:nvPr/>
        </p:nvSpPr>
        <p:spPr bwMode="auto">
          <a:xfrm>
            <a:off x="457201" y="2286000"/>
            <a:ext cx="1090612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altLang="ru-RU" sz="2800" dirty="0">
                <a:solidFill>
                  <a:srgbClr val="262626"/>
                </a:solidFill>
              </a:rPr>
              <a:t>Будьте уверены, что каждый ученик может стать лучше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altLang="ru-RU" sz="2800" dirty="0">
                <a:solidFill>
                  <a:srgbClr val="262626"/>
                </a:solidFill>
              </a:rPr>
              <a:t>Создавайте среду, способствующую партнёрству учителя и учеников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altLang="ru-RU" sz="2800" dirty="0">
                <a:solidFill>
                  <a:srgbClr val="262626"/>
                </a:solidFill>
              </a:rPr>
              <a:t>Используйте оценивание, чтобы получать информацию об учении и преподавании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altLang="ru-RU" sz="2800" dirty="0">
                <a:solidFill>
                  <a:srgbClr val="262626"/>
                </a:solidFill>
              </a:rPr>
              <a:t>Обсуждайте с учениками результаты оценивания и вместе устанавливайте ясные и достижимые учебные цели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altLang="ru-RU" sz="2800" dirty="0">
                <a:solidFill>
                  <a:srgbClr val="262626"/>
                </a:solidFill>
              </a:rPr>
              <a:t>Используйте обратную связь, помогая ученикам определить свои следующие шаги и то, как их осуществить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оценивания в системе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Раздел 1 «Общие положения», пункт 7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Раздел 1 «Общие положения», пункт 8</a:t>
            </a:r>
          </a:p>
          <a:p>
            <a:r>
              <a:rPr lang="ru-RU" dirty="0" smtClean="0"/>
              <a:t>Раздел 2 «Требования к результатам освоения основной образовательной программы начального образования», пункт 11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Раздел 3 «Требования к структуре основной образовательной программы начального образования», пункт 19.9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Основания новой системы оценивания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3591817"/>
              </p:ext>
            </p:extLst>
          </p:nvPr>
        </p:nvGraphicFramePr>
        <p:xfrm>
          <a:off x="1410678" y="1359877"/>
          <a:ext cx="9374555" cy="527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3"/>
          <p:cNvPicPr>
            <a:picLocks noChangeAspect="1"/>
          </p:cNvPicPr>
          <p:nvPr/>
        </p:nvPicPr>
        <p:blipFill>
          <a:blip r:embed="rId3"/>
          <a:srcRect l="20531" t="8807" r="22380" b="6783"/>
          <a:stretch>
            <a:fillRect/>
          </a:stretch>
        </p:blipFill>
        <p:spPr bwMode="auto">
          <a:xfrm>
            <a:off x="382590" y="393700"/>
            <a:ext cx="7942261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7739067" y="804863"/>
            <a:ext cx="43116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/>
              <a:t>Одним из требований к педагогическим кадрам в условиях реализации ФГОС является владение навыками </a:t>
            </a:r>
            <a:r>
              <a:rPr lang="ru-RU" u="sng" dirty="0"/>
              <a:t>формирующего оценивания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Не рекомендуется при оценивании развития УУД применять пятибалльную шкалу. Рекомендуется применение технологий формирующего (развивающего оценивания), в том числе бинарное, </a:t>
            </a:r>
            <a:r>
              <a:rPr lang="ru-RU" dirty="0" err="1"/>
              <a:t>критериальное</a:t>
            </a:r>
            <a:r>
              <a:rPr lang="ru-RU" dirty="0"/>
              <a:t>, экспертное оценивание, текст самооценки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формирующее оценивание?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4926" y="3239590"/>
            <a:ext cx="8020594" cy="31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процесс поиска и интерпретации данных, которые ученики и их учителя используют для того, чтобы решить, как далеко ученики уже продвинулись в своей учёбе, куда им необходимо продвинуться и как сделать это наилучшим образом</a:t>
            </a:r>
            <a:endParaRPr lang="ru-RU" sz="2800" b="1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724297" y="1724298"/>
            <a:ext cx="8281852" cy="1410788"/>
          </a:xfrm>
          <a:prstGeom prst="down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Формирующее оценивание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Принципы формирующего оценивания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10972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2"/>
            <a:ext cx="10972800" cy="10779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A82800"/>
                </a:solidFill>
              </a:rPr>
              <a:t>Недостатки традиционной системы оценивания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676400"/>
            <a:ext cx="10972800" cy="44338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000" b="1" i="1" dirty="0" smtClean="0">
                <a:solidFill>
                  <a:srgbClr val="A82800"/>
                </a:solidFill>
              </a:rPr>
              <a:t>необъективность оценки</a:t>
            </a:r>
            <a:r>
              <a:rPr lang="ru-RU" sz="2000" dirty="0" smtClean="0"/>
              <a:t> (оценка учебных достижений опирается на субъективное мнение учителя);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i="1" dirty="0" smtClean="0">
                <a:solidFill>
                  <a:srgbClr val="A82800"/>
                </a:solidFill>
              </a:rPr>
              <a:t>низкая дифференцирующая способность</a:t>
            </a:r>
            <a:endParaRPr lang="ru-RU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2000" b="1" i="1" dirty="0" smtClean="0">
                <a:solidFill>
                  <a:srgbClr val="A82800"/>
                </a:solidFill>
              </a:rPr>
              <a:t>ориентированность на фиксацию недостатков</a:t>
            </a:r>
            <a:r>
              <a:rPr lang="ru-RU" sz="2000" dirty="0" smtClean="0"/>
              <a:t> (в стандартной пятибалльной системе реализуется идея вычитания, в которой все внимание концентрируется не на достижениях, а на фиксации ошибок.)</a:t>
            </a:r>
            <a:r>
              <a:rPr lang="ru-RU" sz="2800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i="1" dirty="0" smtClean="0">
                <a:solidFill>
                  <a:srgbClr val="C00000"/>
                </a:solidFill>
              </a:rPr>
              <a:t>низкая информативность отметки</a:t>
            </a:r>
            <a:r>
              <a:rPr lang="ru-RU" sz="2000" dirty="0" smtClean="0"/>
              <a:t> (четвертные отметки 3, 3, 4, 4 и 5, 5, 4, 4, скорее всего, дадут одинаковую годовую отметку. Но по этой отметке будет совершенно невозможно восстановить как четвертные отметки, так и картину учебных достижений учеников.) </a:t>
            </a:r>
            <a:endParaRPr lang="en-US" sz="2000" dirty="0" smtClean="0"/>
          </a:p>
          <a:p>
            <a:pPr algn="just" eaLnBrk="1" hangingPunct="1">
              <a:lnSpc>
                <a:spcPct val="90000"/>
              </a:lnSpc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A82800"/>
                </a:solidFill>
              </a:rPr>
              <a:t>Что надо сделать, чтобы перейти к новой системе оценивания?</a:t>
            </a:r>
          </a:p>
        </p:txBody>
      </p:sp>
      <p:graphicFrame>
        <p:nvGraphicFramePr>
          <p:cNvPr id="26689" name="Group 65"/>
          <p:cNvGraphicFramePr>
            <a:graphicFrameLocks noGrp="1"/>
          </p:cNvGraphicFramePr>
          <p:nvPr>
            <p:ph idx="4294967295"/>
          </p:nvPr>
        </p:nvGraphicFramePr>
        <p:xfrm>
          <a:off x="0" y="1934309"/>
          <a:ext cx="12192000" cy="4306463"/>
        </p:xfrm>
        <a:graphic>
          <a:graphicData uri="http://schemas.openxmlformats.org/drawingml/2006/table">
            <a:tbl>
              <a:tblPr/>
              <a:tblGrid>
                <a:gridCol w="5181600"/>
                <a:gridCol w="1755774"/>
                <a:gridCol w="5254626"/>
              </a:tblGrid>
              <a:tr h="407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переход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8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Традиционных письменных работ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Творческим исследовательским тестам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</a:tr>
              <a:tr h="468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Неявных критериев оценивания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Чётким и прозрачным критериям оценивания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</a:tr>
              <a:tr h="491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Оценивания учителем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Оцениванию при участии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</a:tr>
              <a:tr h="491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Конкуренции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Сотрудничество, сотворчество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</a:tr>
              <a:tr h="359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Оценки результата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Оцениванию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</a:tr>
              <a:tr h="647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Оценивания знаний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Оцениванию понимания, интерпретации, анализа и синтеза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</a:tr>
              <a:tr h="359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Значимости и важности оценки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Значимости 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</a:tr>
              <a:tr h="61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Итогового суммарного оценивания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Развивающему оцениванию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5703771" y="2519731"/>
            <a:ext cx="787401" cy="150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734787" y="2994758"/>
            <a:ext cx="787401" cy="150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769346" y="3397254"/>
            <a:ext cx="787401" cy="14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57989" y="3914775"/>
            <a:ext cx="787401" cy="150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815628" y="4383945"/>
            <a:ext cx="787401" cy="14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770689" y="4886695"/>
            <a:ext cx="787401" cy="14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686674" y="5431327"/>
            <a:ext cx="787401" cy="150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710483" y="5863492"/>
            <a:ext cx="785812" cy="150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1_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1934</TotalTime>
  <Words>1381</Words>
  <Application>Microsoft Office PowerPoint</Application>
  <PresentationFormat>Произвольный</PresentationFormat>
  <Paragraphs>149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Пиксел</vt:lpstr>
      <vt:lpstr>1_Пиксел</vt:lpstr>
      <vt:lpstr>Формирующее оценивание –  оценивание для обучения</vt:lpstr>
      <vt:lpstr>Плановые разделы</vt:lpstr>
      <vt:lpstr>Роль оценивания в системе образования</vt:lpstr>
      <vt:lpstr>Основания новой системы оценивания</vt:lpstr>
      <vt:lpstr>Презентация PowerPoint</vt:lpstr>
      <vt:lpstr>Что такое формирующее оценивание?</vt:lpstr>
      <vt:lpstr>Принципы формирующего оценивания</vt:lpstr>
      <vt:lpstr>Недостатки традиционной системы оценивания</vt:lpstr>
      <vt:lpstr>Что надо сделать, чтобы перейти к новой системе оценивания?</vt:lpstr>
      <vt:lpstr>Вопросы и задания </vt:lpstr>
      <vt:lpstr>Раздел 2. Формирующее оценивание: приёмы и возможности использования на уроках</vt:lpstr>
      <vt:lpstr>Методики самооценивания</vt:lpstr>
      <vt:lpstr>Этапы введения техник самооценивания</vt:lpstr>
      <vt:lpstr>Вопросы и задания</vt:lpstr>
      <vt:lpstr>Раздел 3. Техники формирующего оценивания: рефлексия и самооценивание. Специфика использования на разных ступенях школьного обучения</vt:lpstr>
      <vt:lpstr>Презентация PowerPoint</vt:lpstr>
      <vt:lpstr>Методика «Недельные отчёты»</vt:lpstr>
      <vt:lpstr>Организация рефлексии (метод неоконченных предложений)</vt:lpstr>
      <vt:lpstr>Раздел 4. Старшая и средняя школа</vt:lpstr>
      <vt:lpstr>Рубрики</vt:lpstr>
      <vt:lpstr>Карты понятий</vt:lpstr>
      <vt:lpstr>Методика «Карты понятий»</vt:lpstr>
      <vt:lpstr>Презентация PowerPoint</vt:lpstr>
      <vt:lpstr>Оценивание по результату</vt:lpstr>
      <vt:lpstr>Рекомендации учителю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«Школьная система качества образования»</dc:title>
  <dc:creator>user</dc:creator>
  <cp:lastModifiedBy>Секретарь УЧ</cp:lastModifiedBy>
  <cp:revision>251</cp:revision>
  <dcterms:created xsi:type="dcterms:W3CDTF">2016-01-31T09:41:22Z</dcterms:created>
  <dcterms:modified xsi:type="dcterms:W3CDTF">2025-02-24T07:39:34Z</dcterms:modified>
</cp:coreProperties>
</file>